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7" r:id="rId3"/>
    <p:sldId id="274" r:id="rId4"/>
    <p:sldId id="275" r:id="rId5"/>
    <p:sldId id="276" r:id="rId6"/>
    <p:sldId id="281" r:id="rId7"/>
    <p:sldId id="279" r:id="rId8"/>
    <p:sldId id="301" r:id="rId9"/>
    <p:sldId id="300" r:id="rId10"/>
    <p:sldId id="323" r:id="rId11"/>
    <p:sldId id="316" r:id="rId12"/>
    <p:sldId id="317" r:id="rId13"/>
    <p:sldId id="308" r:id="rId14"/>
    <p:sldId id="320" r:id="rId15"/>
    <p:sldId id="282" r:id="rId16"/>
    <p:sldId id="292" r:id="rId17"/>
    <p:sldId id="298" r:id="rId18"/>
    <p:sldId id="299" r:id="rId19"/>
    <p:sldId id="302" r:id="rId20"/>
    <p:sldId id="303" r:id="rId21"/>
    <p:sldId id="304" r:id="rId22"/>
    <p:sldId id="305" r:id="rId23"/>
    <p:sldId id="306" r:id="rId24"/>
    <p:sldId id="315" r:id="rId25"/>
    <p:sldId id="309" r:id="rId26"/>
    <p:sldId id="310" r:id="rId27"/>
    <p:sldId id="313" r:id="rId28"/>
    <p:sldId id="314" r:id="rId29"/>
    <p:sldId id="324" r:id="rId30"/>
    <p:sldId id="318" r:id="rId31"/>
    <p:sldId id="311" r:id="rId32"/>
    <p:sldId id="31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0" autoAdjust="0"/>
    <p:restoredTop sz="94660" autoAdjust="0"/>
  </p:normalViewPr>
  <p:slideViewPr>
    <p:cSldViewPr snapToGrid="0">
      <p:cViewPr>
        <p:scale>
          <a:sx n="96" d="100"/>
          <a:sy n="96" d="100"/>
        </p:scale>
        <p:origin x="-113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E46B-B93C-4EF8-AAD6-C1191468297D}" type="datetimeFigureOut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90DAA-5592-4123-A7A2-37E83A1BF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6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98A8-EFE6-4FBE-BF42-9FA6D040CD6E}" type="datetimeFigureOut">
              <a:rPr lang="en-US" smtClean="0"/>
              <a:t>3/7/2015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3B28-398B-482F-B9D1-5C884CE3FF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3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B28-398B-482F-B9D1-5C884CE3FF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92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23B28-398B-482F-B9D1-5C884CE3FF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09575" y="-4763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301" y="1380069"/>
            <a:ext cx="6430967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3" y="3996267"/>
            <a:ext cx="5240734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9309" y="5883276"/>
            <a:ext cx="32430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732865"/>
            <a:ext cx="7514033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932112"/>
            <a:ext cx="6169458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5299603"/>
            <a:ext cx="751403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0"/>
            <a:ext cx="7514033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09" y="3428999"/>
            <a:ext cx="6399611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308581"/>
            <a:ext cx="7514032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7381"/>
            <a:ext cx="751403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863023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81939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59" y="685801"/>
            <a:ext cx="6742509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5" y="3886200"/>
            <a:ext cx="751403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775200"/>
            <a:ext cx="751403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685801"/>
            <a:ext cx="751403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3505200"/>
            <a:ext cx="751403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4343400"/>
            <a:ext cx="751403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685800"/>
            <a:ext cx="1327777" cy="5105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685800"/>
            <a:ext cx="6014807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666999"/>
            <a:ext cx="6698060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4777381"/>
            <a:ext cx="669806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5" y="2667000"/>
            <a:ext cx="3671291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667000"/>
            <a:ext cx="3671292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4" y="2658533"/>
            <a:ext cx="3455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2667000"/>
            <a:ext cx="346690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3335337"/>
            <a:ext cx="3671292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600200"/>
            <a:ext cx="2661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685800"/>
            <a:ext cx="4680743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971800"/>
            <a:ext cx="266184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752599"/>
            <a:ext cx="406961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914400"/>
            <a:ext cx="246073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3124199"/>
            <a:ext cx="406961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3109" y="1"/>
            <a:ext cx="1827610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685801"/>
            <a:ext cx="7514035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667000"/>
            <a:ext cx="7514035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2" y="5883276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/>
                <a:cs typeface="Calibri"/>
              </a:defRPr>
            </a:lvl1pPr>
          </a:lstStyle>
          <a:p>
            <a:fld id="{B61BEF0D-F0BB-DE4B-95CE-6DB70DBA9567}" type="datetimeFigureOut">
              <a:rPr lang="en-US" smtClean="0"/>
              <a:pPr/>
              <a:t>3/7/2015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9210" y="5883276"/>
            <a:ext cx="5313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3" y="5883276"/>
            <a:ext cx="413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/>
                <a:cs typeface="Calibri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/>
          <a:ea typeface="+mn-ea"/>
          <a:cs typeface="Calibri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/>
          <a:ea typeface="+mn-ea"/>
          <a:cs typeface="Calibri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/>
          <a:ea typeface="+mn-ea"/>
          <a:cs typeface="Calibri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noircc.edu/Student_Services/placeassess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45050"/>
            <a:ext cx="8627268" cy="3700374"/>
          </a:xfrm>
        </p:spPr>
        <p:txBody>
          <a:bodyPr>
            <a:noAutofit/>
          </a:bodyPr>
          <a:lstStyle/>
          <a:p>
            <a:pPr>
              <a:lnSpc>
                <a:spcPts val="7600"/>
              </a:lnSpc>
            </a:pPr>
            <a:r>
              <a:rPr lang="en-US" sz="8000" b="1" dirty="0" smtClean="0"/>
              <a:t>Career Pathways</a:t>
            </a:r>
            <a:br>
              <a:rPr lang="en-US" sz="8000" b="1" dirty="0" smtClean="0"/>
            </a:br>
            <a:r>
              <a:rPr lang="en-US" sz="8000" b="1" dirty="0" smtClean="0"/>
              <a:t/>
            </a:r>
            <a:br>
              <a:rPr lang="en-US" sz="8000" b="1" dirty="0" smtClean="0"/>
            </a:b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3443" y="4823580"/>
            <a:ext cx="5923824" cy="1932879"/>
          </a:xfrm>
        </p:spPr>
        <p:txBody>
          <a:bodyPr>
            <a:normAutofit fontScale="77500" lnSpcReduction="20000"/>
          </a:bodyPr>
          <a:lstStyle/>
          <a:p>
            <a:r>
              <a:rPr lang="en-US" sz="3900" b="1" dirty="0" smtClean="0"/>
              <a:t>LCPS School Improvement Task Force Committee</a:t>
            </a:r>
          </a:p>
          <a:p>
            <a:endParaRPr lang="en-US" sz="2800" dirty="0" smtClean="0"/>
          </a:p>
          <a:p>
            <a:r>
              <a:rPr lang="en-US" sz="3800" dirty="0" smtClean="0"/>
              <a:t>February 2015</a:t>
            </a:r>
            <a:endParaRPr lang="en-US" sz="3800" b="1" dirty="0"/>
          </a:p>
          <a:p>
            <a:endParaRPr lang="en-US" sz="2400" dirty="0"/>
          </a:p>
        </p:txBody>
      </p:sp>
      <p:pic>
        <p:nvPicPr>
          <p:cNvPr id="4" name="Picture 3" descr="LCPS logo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10" y="3688399"/>
            <a:ext cx="2267712" cy="809244"/>
          </a:xfrm>
          <a:prstGeom prst="rect">
            <a:avLst/>
          </a:prstGeom>
        </p:spPr>
      </p:pic>
      <p:pic>
        <p:nvPicPr>
          <p:cNvPr id="5" name="Picture 4" descr="LCCOfficialLogo [Converted]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64" y="3640777"/>
            <a:ext cx="2162634" cy="8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168413" y="1329250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/>
              <a:t>Unemployment rate in 2012 (%)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858936" y="132925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/>
              <a:t>Median weekly earnings in 2012 ($)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241805" y="1862650"/>
            <a:ext cx="12954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Doctoral degree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Professional degree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Master’s degree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Bachelor’s degree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Associate’s degree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Some college,</a:t>
            </a:r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no degree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High school diploma</a:t>
            </a:r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endParaRPr lang="en-US" sz="1000" b="1" dirty="0"/>
          </a:p>
          <a:p>
            <a:pPr algn="ctr" eaLnBrk="1" hangingPunct="1">
              <a:lnSpc>
                <a:spcPts val="1300"/>
              </a:lnSpc>
            </a:pPr>
            <a:r>
              <a:rPr lang="en-US" sz="1000" b="1" dirty="0"/>
              <a:t>Less that a high school diploma</a:t>
            </a:r>
          </a:p>
        </p:txBody>
      </p:sp>
      <p:sp>
        <p:nvSpPr>
          <p:cNvPr id="25605" name="TextBox 14"/>
          <p:cNvSpPr txBox="1">
            <a:spLocks noChangeArrowheads="1"/>
          </p:cNvSpPr>
          <p:nvPr/>
        </p:nvSpPr>
        <p:spPr bwMode="auto">
          <a:xfrm>
            <a:off x="889005" y="574885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All workers: 6.8%</a:t>
            </a:r>
          </a:p>
        </p:txBody>
      </p: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5765805" y="5748850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 dirty="0"/>
              <a:t>All workers: $815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37205" y="1786450"/>
            <a:ext cx="0" cy="3886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537205" y="4388363"/>
            <a:ext cx="14478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37205" y="4877313"/>
            <a:ext cx="12954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37205" y="3897825"/>
            <a:ext cx="16002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537205" y="3408875"/>
            <a:ext cx="21463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37205" y="2918338"/>
            <a:ext cx="27432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537205" y="2429388"/>
            <a:ext cx="35052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537205" y="5367850"/>
            <a:ext cx="941388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241805" y="1786450"/>
            <a:ext cx="0" cy="3886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37205" y="1938850"/>
            <a:ext cx="33528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670305" y="2429388"/>
            <a:ext cx="5715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946405" y="3408875"/>
            <a:ext cx="12954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032005" y="4388363"/>
            <a:ext cx="22098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68568" y="3897825"/>
            <a:ext cx="1773237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273430" y="2918338"/>
            <a:ext cx="968375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540130" y="1938850"/>
            <a:ext cx="701675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879605" y="4877313"/>
            <a:ext cx="23622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092200" y="5367848"/>
            <a:ext cx="3149600" cy="1693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2336805" y="1786450"/>
            <a:ext cx="0" cy="38862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213605" y="1786450"/>
            <a:ext cx="0" cy="38862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7" name="TextBox 68"/>
          <p:cNvSpPr txBox="1">
            <a:spLocks noChangeArrowheads="1"/>
          </p:cNvSpPr>
          <p:nvPr/>
        </p:nvSpPr>
        <p:spPr bwMode="auto">
          <a:xfrm>
            <a:off x="3403605" y="6523571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b="1" dirty="0">
                <a:solidFill>
                  <a:schemeClr val="tx2"/>
                </a:solidFill>
              </a:rPr>
              <a:t>Source: Bureau of Labor Statistics, Current Population Survey</a:t>
            </a:r>
          </a:p>
        </p:txBody>
      </p:sp>
      <p:sp>
        <p:nvSpPr>
          <p:cNvPr id="25628" name="TextBox 69"/>
          <p:cNvSpPr txBox="1">
            <a:spLocks noChangeArrowheads="1"/>
          </p:cNvSpPr>
          <p:nvPr/>
        </p:nvSpPr>
        <p:spPr bwMode="auto">
          <a:xfrm>
            <a:off x="5562600" y="1862650"/>
            <a:ext cx="3479805" cy="37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000" b="1" dirty="0"/>
              <a:t>    			 </a:t>
            </a:r>
            <a:r>
              <a:rPr lang="en-US" sz="1000" b="1" dirty="0" smtClean="0"/>
              <a:t>               		   1,624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		     </a:t>
            </a:r>
            <a:r>
              <a:rPr lang="en-US" sz="1000" b="1" dirty="0" smtClean="0"/>
              <a:t>                		       1,735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	    </a:t>
            </a:r>
            <a:r>
              <a:rPr lang="en-US" sz="1000" b="1" dirty="0" smtClean="0"/>
              <a:t>			1,300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        </a:t>
            </a:r>
            <a:r>
              <a:rPr lang="en-US" sz="1000" b="1" dirty="0" smtClean="0"/>
              <a:t> 		         </a:t>
            </a:r>
            <a:r>
              <a:rPr lang="en-US" sz="1000" b="1" dirty="0"/>
              <a:t>1,066</a:t>
            </a:r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 smtClean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 </a:t>
            </a:r>
            <a:r>
              <a:rPr lang="en-US" sz="1000" b="1" dirty="0" smtClean="0"/>
              <a:t>        		         785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 smtClean="0"/>
              <a:t>      		    727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 smtClean="0"/>
              <a:t>		652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 smtClean="0"/>
              <a:t>	    471</a:t>
            </a:r>
            <a:endParaRPr lang="en-US" sz="1000" b="1" dirty="0"/>
          </a:p>
        </p:txBody>
      </p:sp>
      <p:sp>
        <p:nvSpPr>
          <p:cNvPr id="25629" name="TextBox 71"/>
          <p:cNvSpPr txBox="1">
            <a:spLocks noChangeArrowheads="1"/>
          </p:cNvSpPr>
          <p:nvPr/>
        </p:nvSpPr>
        <p:spPr bwMode="auto">
          <a:xfrm>
            <a:off x="643468" y="1871196"/>
            <a:ext cx="359200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00"/>
              </a:lnSpc>
            </a:pPr>
            <a:r>
              <a:rPr lang="en-US" sz="1000" b="1" dirty="0"/>
              <a:t>    			      </a:t>
            </a:r>
            <a:r>
              <a:rPr lang="en-US" sz="1000" b="1" dirty="0" smtClean="0"/>
              <a:t>                                2.5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		          </a:t>
            </a:r>
            <a:r>
              <a:rPr lang="en-US" sz="1000" b="1" dirty="0" smtClean="0"/>
              <a:t>                                2.1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	                          </a:t>
            </a:r>
            <a:r>
              <a:rPr lang="en-US" sz="1000" b="1" dirty="0" smtClean="0"/>
              <a:t>                  3.5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                                            </a:t>
            </a:r>
            <a:r>
              <a:rPr lang="en-US" sz="1000" b="1" dirty="0" smtClean="0"/>
              <a:t>     4.5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                               </a:t>
            </a:r>
            <a:r>
              <a:rPr lang="en-US" sz="1000" b="1" dirty="0" smtClean="0"/>
              <a:t> 6.2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	                 </a:t>
            </a:r>
            <a:r>
              <a:rPr lang="en-US" sz="1000" b="1" dirty="0" smtClean="0"/>
              <a:t>   7.7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                            </a:t>
            </a:r>
            <a:r>
              <a:rPr lang="en-US" sz="1000" b="1" dirty="0" smtClean="0"/>
              <a:t>8.3</a:t>
            </a: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endParaRPr lang="en-US" sz="1000" b="1" dirty="0"/>
          </a:p>
          <a:p>
            <a:pPr eaLnBrk="1" hangingPunct="1">
              <a:lnSpc>
                <a:spcPts val="1300"/>
              </a:lnSpc>
            </a:pPr>
            <a:r>
              <a:rPr lang="en-US" sz="1000" b="1" dirty="0"/>
              <a:t> 12.4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89114" y="132522"/>
            <a:ext cx="8150086" cy="114594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Education Pays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3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rey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8" y="2109427"/>
            <a:ext cx="7805529" cy="3403210"/>
          </a:xfrm>
        </p:spPr>
      </p:pic>
    </p:spTree>
    <p:extLst>
      <p:ext uri="{BB962C8B-B14F-4D97-AF65-F5344CB8AC3E}">
        <p14:creationId xmlns:p14="http://schemas.microsoft.com/office/powerpoint/2010/main" val="19577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988" y="251792"/>
            <a:ext cx="8102897" cy="1616766"/>
          </a:xfrm>
        </p:spPr>
        <p:txBody>
          <a:bodyPr/>
          <a:lstStyle/>
          <a:p>
            <a:r>
              <a:rPr lang="en-US" b="1" dirty="0"/>
              <a:t>What does this mean for students?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18194"/>
              </p:ext>
            </p:extLst>
          </p:nvPr>
        </p:nvGraphicFramePr>
        <p:xfrm>
          <a:off x="1277044" y="1996799"/>
          <a:ext cx="34327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308"/>
                <a:gridCol w="144646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PRIVATE COLLEGES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Barton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$35,570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Meredith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$41,656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Mount</a:t>
                      </a:r>
                      <a:r>
                        <a:rPr lang="en-US" sz="2000" baseline="0" dirty="0" smtClean="0"/>
                        <a:t> Olive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$25,000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 Cost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$34,075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853436"/>
              </p:ext>
            </p:extLst>
          </p:nvPr>
        </p:nvGraphicFramePr>
        <p:xfrm>
          <a:off x="5151429" y="1990428"/>
          <a:ext cx="34327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622"/>
                <a:gridCol w="119314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PUBLIC UNIVERSITIES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NC State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$22,954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UNC at Chapel Hill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$24,120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 Carolina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$21,102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Average Cost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$22,725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60260"/>
              </p:ext>
            </p:extLst>
          </p:nvPr>
        </p:nvGraphicFramePr>
        <p:xfrm>
          <a:off x="1288326" y="4336701"/>
          <a:ext cx="3432768" cy="160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585"/>
                <a:gridCol w="1387183"/>
              </a:tblGrid>
              <a:tr h="493565">
                <a:tc gridSpan="2"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COMMUNITY COLLEGES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148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Lenoir Community College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$2,423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40378"/>
              </p:ext>
            </p:extLst>
          </p:nvPr>
        </p:nvGraphicFramePr>
        <p:xfrm>
          <a:off x="5162711" y="4330331"/>
          <a:ext cx="3432768" cy="160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178"/>
                <a:gridCol w="1098590"/>
              </a:tblGrid>
              <a:tr h="450040">
                <a:tc gridSpan="2"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YOUR SAVINGS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0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Compared to Private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$31,652</a:t>
                      </a:r>
                    </a:p>
                  </a:txBody>
                  <a:tcPr/>
                </a:tc>
              </a:tr>
              <a:tr h="4500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Compared to Public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$20,302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6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225" y="261733"/>
            <a:ext cx="7898245" cy="1288772"/>
          </a:xfrm>
        </p:spPr>
        <p:txBody>
          <a:bodyPr/>
          <a:lstStyle/>
          <a:p>
            <a:r>
              <a:rPr lang="en-US" b="1" dirty="0" smtClean="0"/>
              <a:t>What does this mean for students?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497497"/>
            <a:ext cx="7832036" cy="512859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Opportunities </a:t>
            </a:r>
            <a:r>
              <a:rPr lang="en-US" sz="2800" dirty="0"/>
              <a:t>to complete a certificate, diploma or </a:t>
            </a:r>
            <a:r>
              <a:rPr lang="en-US" sz="2800" dirty="0" smtClean="0"/>
              <a:t>degree</a:t>
            </a:r>
          </a:p>
          <a:p>
            <a:r>
              <a:rPr lang="en-US" sz="2800" dirty="0"/>
              <a:t>Opportunities to earn additional college credit with NC High School to Community College Articulated </a:t>
            </a:r>
            <a:r>
              <a:rPr lang="en-US" sz="2800" dirty="0" smtClean="0"/>
              <a:t>Credit</a:t>
            </a:r>
          </a:p>
          <a:p>
            <a:r>
              <a:rPr lang="en-US" sz="2800" dirty="0"/>
              <a:t>Opportunities to earn transferrable credit to any NC Community College or UNC System </a:t>
            </a:r>
            <a:r>
              <a:rPr lang="en-US" sz="2800" dirty="0" smtClean="0"/>
              <a:t>School</a:t>
            </a:r>
          </a:p>
          <a:p>
            <a:pPr marL="285750" lvl="1"/>
            <a:r>
              <a:rPr lang="en-US" sz="2800" dirty="0"/>
              <a:t>Opportunity to learn a new skill set for the student who will be seeking employment upon high school graduation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 grey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35" y="1432909"/>
            <a:ext cx="7875439" cy="428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1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grey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CPS logo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00" y="515218"/>
            <a:ext cx="1479946" cy="528126"/>
          </a:xfrm>
          <a:prstGeom prst="rect">
            <a:avLst/>
          </a:prstGeom>
        </p:spPr>
      </p:pic>
      <p:pic>
        <p:nvPicPr>
          <p:cNvPr id="10" name="Picture 9" descr="LCCOfficialLogo [Converted]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519115"/>
            <a:ext cx="1352646" cy="520333"/>
          </a:xfrm>
          <a:prstGeom prst="rect">
            <a:avLst/>
          </a:prstGeom>
        </p:spPr>
      </p:pic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1308703" y="-1"/>
            <a:ext cx="7671710" cy="1405447"/>
          </a:xfrm>
        </p:spPr>
        <p:txBody>
          <a:bodyPr>
            <a:normAutofit/>
          </a:bodyPr>
          <a:lstStyle/>
          <a:p>
            <a:r>
              <a:rPr lang="en-US" b="1" dirty="0"/>
              <a:t>Pathways</a:t>
            </a:r>
            <a:endParaRPr lang="en-US" dirty="0"/>
          </a:p>
        </p:txBody>
      </p:sp>
      <p:pic>
        <p:nvPicPr>
          <p:cNvPr id="3" name="Picture 2" descr="Computer Integration 2[1]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1338471" y="1159933"/>
            <a:ext cx="7406502" cy="50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grey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CPS logo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00" y="515218"/>
            <a:ext cx="1479946" cy="528126"/>
          </a:xfrm>
          <a:prstGeom prst="rect">
            <a:avLst/>
          </a:prstGeom>
        </p:spPr>
      </p:pic>
      <p:pic>
        <p:nvPicPr>
          <p:cNvPr id="10" name="Picture 9" descr="LCCOfficialLogo [Converted]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519115"/>
            <a:ext cx="1352646" cy="5203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8703" y="-1"/>
            <a:ext cx="7671710" cy="1405447"/>
          </a:xfrm>
        </p:spPr>
        <p:txBody>
          <a:bodyPr>
            <a:normAutofit/>
          </a:bodyPr>
          <a:lstStyle/>
          <a:p>
            <a:r>
              <a:rPr lang="en-US" b="1" dirty="0"/>
              <a:t>Pathways</a:t>
            </a:r>
            <a:endParaRPr lang="en-US" dirty="0"/>
          </a:p>
        </p:txBody>
      </p:sp>
      <p:pic>
        <p:nvPicPr>
          <p:cNvPr id="7" name="Picture 6" descr="Computer Integration 2[1]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4" b="1"/>
          <a:stretch/>
        </p:blipFill>
        <p:spPr>
          <a:xfrm>
            <a:off x="1338471" y="1159933"/>
            <a:ext cx="7406502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grey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CPS 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00" y="515218"/>
            <a:ext cx="1479946" cy="528126"/>
          </a:xfrm>
          <a:prstGeom prst="rect">
            <a:avLst/>
          </a:prstGeom>
        </p:spPr>
      </p:pic>
      <p:pic>
        <p:nvPicPr>
          <p:cNvPr id="10" name="Picture 9" descr="LCCOfficialLogo [Converted]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519115"/>
            <a:ext cx="1352646" cy="5203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8703" y="-1"/>
            <a:ext cx="7671710" cy="1405447"/>
          </a:xfrm>
        </p:spPr>
        <p:txBody>
          <a:bodyPr>
            <a:normAutofit/>
          </a:bodyPr>
          <a:lstStyle/>
          <a:p>
            <a:r>
              <a:rPr lang="en-US" b="1" dirty="0"/>
              <a:t>Pathways</a:t>
            </a:r>
            <a:endParaRPr lang="en-US" dirty="0"/>
          </a:p>
        </p:txBody>
      </p:sp>
      <p:pic>
        <p:nvPicPr>
          <p:cNvPr id="3" name="Picture 2" descr="Associate in Science 2[4]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77"/>
          <a:stretch/>
        </p:blipFill>
        <p:spPr>
          <a:xfrm>
            <a:off x="1343999" y="1177668"/>
            <a:ext cx="7435934" cy="490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grey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LCPS 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00" y="515218"/>
            <a:ext cx="1479946" cy="528126"/>
          </a:xfrm>
          <a:prstGeom prst="rect">
            <a:avLst/>
          </a:prstGeom>
        </p:spPr>
      </p:pic>
      <p:pic>
        <p:nvPicPr>
          <p:cNvPr id="10" name="Picture 9" descr="LCCOfficialLogo [Converted]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41" y="519115"/>
            <a:ext cx="1352646" cy="5203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8703" y="-1"/>
            <a:ext cx="7671710" cy="1405447"/>
          </a:xfrm>
        </p:spPr>
        <p:txBody>
          <a:bodyPr>
            <a:normAutofit/>
          </a:bodyPr>
          <a:lstStyle/>
          <a:p>
            <a:r>
              <a:rPr lang="en-US" b="1" dirty="0"/>
              <a:t>Pathways</a:t>
            </a:r>
            <a:endParaRPr lang="en-US" dirty="0"/>
          </a:p>
        </p:txBody>
      </p:sp>
      <p:pic>
        <p:nvPicPr>
          <p:cNvPr id="7" name="Picture 6" descr="Associate in Science 2[4]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90" b="439"/>
          <a:stretch/>
        </p:blipFill>
        <p:spPr>
          <a:xfrm>
            <a:off x="1343999" y="1177669"/>
            <a:ext cx="7435934" cy="27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8" y="172278"/>
            <a:ext cx="8176591" cy="1391479"/>
          </a:xfrm>
        </p:spPr>
        <p:txBody>
          <a:bodyPr>
            <a:noAutofit/>
          </a:bodyPr>
          <a:lstStyle/>
          <a:p>
            <a:r>
              <a:rPr lang="en-US" b="1" dirty="0" smtClean="0"/>
              <a:t>Student Eligibility Career Pathways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635" y="1603513"/>
            <a:ext cx="7805633" cy="5049077"/>
          </a:xfrm>
        </p:spPr>
        <p:txBody>
          <a:bodyPr>
            <a:noAutofit/>
          </a:bodyPr>
          <a:lstStyle/>
          <a:p>
            <a:r>
              <a:rPr lang="en-US" sz="3600" dirty="0" smtClean="0"/>
              <a:t>ALL students will have the </a:t>
            </a:r>
            <a:r>
              <a:rPr lang="en-US" sz="3600" u="sng" dirty="0" smtClean="0"/>
              <a:t>opportunity</a:t>
            </a:r>
            <a:r>
              <a:rPr lang="en-US" sz="3600" dirty="0" smtClean="0"/>
              <a:t> to pursue a Career Pathway</a:t>
            </a:r>
          </a:p>
          <a:p>
            <a:r>
              <a:rPr lang="en-US" sz="3600" dirty="0" smtClean="0"/>
              <a:t>Students and parents need to be informed of the eligibility requirements for students to be enrolled in </a:t>
            </a:r>
            <a:r>
              <a:rPr lang="en-US" sz="3600" u="sng" dirty="0" smtClean="0"/>
              <a:t>any</a:t>
            </a:r>
            <a:r>
              <a:rPr lang="en-US" sz="3600" dirty="0" smtClean="0"/>
              <a:t> Career and College Promise Pathway for high school students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33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7" y="274985"/>
            <a:ext cx="8574155" cy="124901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     </a:t>
            </a:r>
            <a:r>
              <a:rPr lang="en-US" sz="6000" b="1" dirty="0" smtClean="0">
                <a:solidFill>
                  <a:schemeClr val="accent1"/>
                </a:solidFill>
              </a:rPr>
              <a:t>Welcome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62" y="1735015"/>
            <a:ext cx="8147538" cy="473204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/>
              <a:t>Dr</a:t>
            </a:r>
            <a:r>
              <a:rPr lang="en-US" sz="4800" b="1" dirty="0"/>
              <a:t>. Deborah Grimes                          </a:t>
            </a:r>
            <a:r>
              <a:rPr lang="en-US" sz="4800" dirty="0"/>
              <a:t>Vice President of Academic </a:t>
            </a:r>
            <a:r>
              <a:rPr lang="en-US" sz="4800" dirty="0" smtClean="0"/>
              <a:t>        and </a:t>
            </a:r>
            <a:r>
              <a:rPr lang="en-US" sz="4800" dirty="0"/>
              <a:t>Student Services</a:t>
            </a:r>
          </a:p>
          <a:p>
            <a:pPr marL="0" indent="0" algn="ctr">
              <a:buNone/>
            </a:pPr>
            <a:r>
              <a:rPr lang="en-US" sz="4800" dirty="0"/>
              <a:t>and</a:t>
            </a:r>
          </a:p>
          <a:p>
            <a:pPr marL="0" indent="0" algn="ctr">
              <a:buNone/>
            </a:pPr>
            <a:r>
              <a:rPr lang="en-US" sz="4800" b="1" dirty="0"/>
              <a:t>Holly Ball                                           </a:t>
            </a:r>
            <a:r>
              <a:rPr lang="en-US" sz="4800" dirty="0"/>
              <a:t>LCPS Secondary Curriculum Coordinator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952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0" y="145774"/>
            <a:ext cx="8163339" cy="160682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High School </a:t>
            </a:r>
            <a:br>
              <a:rPr lang="en-US" sz="4400" b="1" dirty="0" smtClean="0"/>
            </a:br>
            <a:r>
              <a:rPr lang="en-US" sz="4400" b="1" dirty="0" smtClean="0"/>
              <a:t>Graduation Requirements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5" y="1974574"/>
            <a:ext cx="8004313" cy="435996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Core content requirements, including PE, are “front” loaded in the first two years of high school</a:t>
            </a:r>
          </a:p>
          <a:p>
            <a:r>
              <a:rPr lang="en-US" sz="3600" dirty="0" smtClean="0"/>
              <a:t>High school Career and Technical Education (CTE) courses that enhance a pathway are included </a:t>
            </a:r>
            <a:endParaRPr lang="en-US" sz="3600" dirty="0"/>
          </a:p>
          <a:p>
            <a:r>
              <a:rPr lang="en-US" sz="3600" dirty="0" smtClean="0"/>
              <a:t>Students will be able to meet their high school concentration in each pathway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42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08724"/>
            <a:ext cx="8680174" cy="155381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Career and College Promise Eligibility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10" y="1563757"/>
            <a:ext cx="8176590" cy="5294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College Transfer Pathway (CTP)</a:t>
            </a:r>
          </a:p>
          <a:p>
            <a:pPr lvl="1"/>
            <a:r>
              <a:rPr lang="en-US" sz="3200" dirty="0" smtClean="0"/>
              <a:t>Be a high school junior or senior;</a:t>
            </a:r>
          </a:p>
          <a:p>
            <a:pPr lvl="1"/>
            <a:r>
              <a:rPr lang="en-US" sz="3200" dirty="0" smtClean="0"/>
              <a:t>Have a weighted a GPA of 3.0 on high school courses; and</a:t>
            </a:r>
          </a:p>
          <a:p>
            <a:pPr lvl="1"/>
            <a:r>
              <a:rPr lang="en-US" sz="3200" dirty="0" smtClean="0"/>
              <a:t>Demonstrate college readiness on a placement assessment</a:t>
            </a:r>
          </a:p>
          <a:p>
            <a:pPr lvl="2"/>
            <a:r>
              <a:rPr lang="en-US" sz="2800" dirty="0" smtClean="0"/>
              <a:t>Students who do not demonstrate college readiness on a placement assessment may be provisionally enrolled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5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Career and College Promise Eligibility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6" y="2610678"/>
            <a:ext cx="7858539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Career and Technical Education (CTE) Pathway </a:t>
            </a:r>
          </a:p>
          <a:p>
            <a:pPr lvl="1"/>
            <a:r>
              <a:rPr lang="en-US" sz="2800" dirty="0" smtClean="0"/>
              <a:t>Be a high school junior or senior;</a:t>
            </a:r>
          </a:p>
          <a:p>
            <a:pPr lvl="1"/>
            <a:r>
              <a:rPr lang="en-US" sz="2800" dirty="0" smtClean="0"/>
              <a:t>Have a weighted GPA of 3.0 on high school courses or have the recommendation of the high school principal; and</a:t>
            </a:r>
          </a:p>
          <a:p>
            <a:pPr lvl="1"/>
            <a:r>
              <a:rPr lang="en-US" sz="2800" dirty="0" smtClean="0"/>
              <a:t>Must meet the prerequisites of any course</a:t>
            </a:r>
          </a:p>
          <a:p>
            <a:pPr lvl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398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0" y="225287"/>
            <a:ext cx="8295861" cy="221311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Maintaining Eligibility </a:t>
            </a:r>
            <a:br>
              <a:rPr lang="en-US" sz="4800" b="1" dirty="0" smtClean="0"/>
            </a:br>
            <a:r>
              <a:rPr lang="en-US" sz="4800" b="1" dirty="0" smtClean="0"/>
              <a:t>Career and College Promise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9" y="2173358"/>
            <a:ext cx="8070574" cy="42274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Continue to make progress towards high school graduation;</a:t>
            </a:r>
          </a:p>
          <a:p>
            <a:r>
              <a:rPr lang="en-US" sz="3200" dirty="0" smtClean="0"/>
              <a:t>Maintain a 2.0 GPA in college coursework after completing two courses; and</a:t>
            </a:r>
          </a:p>
          <a:p>
            <a:r>
              <a:rPr lang="en-US" sz="3200" dirty="0" smtClean="0"/>
              <a:t>Not have an established pattern of withdrawals from any other college courses after the drop/add deadline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8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6" y="132523"/>
            <a:ext cx="8415131" cy="1232452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Placement Assessment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410" y="1307805"/>
            <a:ext cx="7900143" cy="534478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Lenoir </a:t>
            </a:r>
            <a:r>
              <a:rPr lang="en-US" sz="3600" dirty="0"/>
              <a:t>Community College (LCC) uses the </a:t>
            </a:r>
            <a:r>
              <a:rPr lang="en-US" sz="3600" dirty="0" smtClean="0"/>
              <a:t>NCDAP </a:t>
            </a:r>
            <a:r>
              <a:rPr lang="en-US" sz="3600" dirty="0"/>
              <a:t>to assess students’ academic skills in English, reading, and math. The results help determine where a student should begin English and math courses at LCC. </a:t>
            </a:r>
            <a:endParaRPr lang="en-US" sz="3600" dirty="0" smtClean="0"/>
          </a:p>
          <a:p>
            <a:r>
              <a:rPr lang="en-US" sz="3600" dirty="0" smtClean="0"/>
              <a:t>Be Prepared.</a:t>
            </a:r>
          </a:p>
          <a:p>
            <a:r>
              <a:rPr lang="en-US" sz="3600" b="1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sz="3600" b="1" dirty="0" smtClean="0">
                <a:solidFill>
                  <a:schemeClr val="accent1"/>
                </a:solidFill>
                <a:hlinkClick r:id="rId2"/>
              </a:rPr>
              <a:t>www.lenoircc.edu/Student_Services/placeassess.htm</a:t>
            </a:r>
            <a:endParaRPr lang="en-US" sz="36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20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4" y="235227"/>
            <a:ext cx="8772938" cy="1461051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Importance of Planning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677" y="1696278"/>
            <a:ext cx="7885045" cy="4982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 smtClean="0"/>
              <a:t>8</a:t>
            </a:r>
            <a:r>
              <a:rPr lang="en-US" sz="4400" i="1" baseline="30000" dirty="0" smtClean="0"/>
              <a:t>th</a:t>
            </a:r>
            <a:r>
              <a:rPr lang="en-US" sz="4400" i="1" dirty="0" smtClean="0"/>
              <a:t> grade students</a:t>
            </a:r>
          </a:p>
          <a:p>
            <a:pPr lvl="1"/>
            <a:r>
              <a:rPr lang="en-US" sz="4000" dirty="0" smtClean="0"/>
              <a:t>Grade Point Average (GPA) begins the first year of high school</a:t>
            </a:r>
          </a:p>
          <a:p>
            <a:pPr lvl="1"/>
            <a:r>
              <a:rPr lang="en-US" sz="4000" dirty="0" smtClean="0"/>
              <a:t>GPA is a very important eligibility component in the Career Pathways</a:t>
            </a:r>
          </a:p>
          <a:p>
            <a:pPr lvl="1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27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288236"/>
            <a:ext cx="8574156" cy="17525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Importance of Planning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3" y="1616765"/>
            <a:ext cx="7964557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 smtClean="0"/>
              <a:t>9</a:t>
            </a:r>
            <a:r>
              <a:rPr lang="en-US" sz="4800" i="1" baseline="30000" dirty="0" smtClean="0"/>
              <a:t>th</a:t>
            </a:r>
            <a:r>
              <a:rPr lang="en-US" sz="4800" i="1" dirty="0"/>
              <a:t> </a:t>
            </a:r>
            <a:r>
              <a:rPr lang="en-US" sz="4800" i="1" dirty="0" smtClean="0"/>
              <a:t>and 10</a:t>
            </a:r>
            <a:r>
              <a:rPr lang="en-US" sz="4800" i="1" baseline="30000" dirty="0" smtClean="0"/>
              <a:t>th</a:t>
            </a:r>
            <a:r>
              <a:rPr lang="en-US" sz="4800" i="1" dirty="0" smtClean="0"/>
              <a:t> grade students</a:t>
            </a:r>
          </a:p>
          <a:p>
            <a:pPr lvl="1"/>
            <a:r>
              <a:rPr lang="en-US" sz="4400" dirty="0"/>
              <a:t>GPA is a very important eligibility component in the Career </a:t>
            </a:r>
            <a:r>
              <a:rPr lang="en-US" sz="4400" dirty="0" smtClean="0"/>
              <a:t>Pathways</a:t>
            </a:r>
          </a:p>
          <a:p>
            <a:pPr lvl="1"/>
            <a:r>
              <a:rPr lang="en-US" sz="4200" dirty="0" smtClean="0"/>
              <a:t>Look at your current GPA and plan accordingly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2124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85531"/>
            <a:ext cx="7514035" cy="1656521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Current Quality Points</a:t>
            </a:r>
            <a:br>
              <a:rPr lang="en-US" sz="4800" b="1" dirty="0" smtClean="0"/>
            </a:br>
            <a:r>
              <a:rPr lang="en-US" sz="4800" b="1" dirty="0" smtClean="0"/>
              <a:t>for</a:t>
            </a:r>
            <a:br>
              <a:rPr lang="en-US" sz="4800" b="1" dirty="0" smtClean="0"/>
            </a:br>
            <a:r>
              <a:rPr lang="en-US" sz="4800" b="1" dirty="0" smtClean="0"/>
              <a:t>Lenoir County Public Schools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27" y="1934818"/>
            <a:ext cx="8136834" cy="45189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grade of A in any standard level course = a GPA of 4.0</a:t>
            </a:r>
          </a:p>
          <a:p>
            <a:r>
              <a:rPr lang="en-US" sz="4000" dirty="0" smtClean="0"/>
              <a:t>A grade of A for a college course = an additional quality point. A = GPA of 5.0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86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738" y="235228"/>
            <a:ext cx="7514035" cy="1182756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2015-2016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5218"/>
            <a:ext cx="8070573" cy="510208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Honors courses = 0.5 quality points</a:t>
            </a:r>
          </a:p>
          <a:p>
            <a:r>
              <a:rPr lang="en-US" sz="4800" dirty="0" smtClean="0"/>
              <a:t>Advance Placement (AP), International Baccalaureate (IB), College courses = 1.0 quality points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45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541" y="600740"/>
            <a:ext cx="7514035" cy="150450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Grade Point Average (GPA)</a:t>
            </a:r>
            <a:br>
              <a:rPr lang="en-US" sz="4800" b="1" dirty="0" smtClean="0"/>
            </a:br>
            <a:r>
              <a:rPr lang="en-US" sz="4800" b="1" dirty="0" smtClean="0"/>
              <a:t>for </a:t>
            </a:r>
            <a:br>
              <a:rPr lang="en-US" sz="4800" b="1" dirty="0" smtClean="0"/>
            </a:br>
            <a:r>
              <a:rPr lang="en-US" sz="4800" b="1" dirty="0" smtClean="0"/>
              <a:t>Lenoir Community College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08" y="1765005"/>
            <a:ext cx="8325292" cy="5475767"/>
          </a:xfrm>
        </p:spPr>
        <p:txBody>
          <a:bodyPr>
            <a:noAutofit/>
          </a:bodyPr>
          <a:lstStyle/>
          <a:p>
            <a:r>
              <a:rPr lang="en-US" sz="2800" dirty="0" smtClean="0"/>
              <a:t>A – 4 quality points per semester hour credit (SHC)</a:t>
            </a:r>
          </a:p>
          <a:p>
            <a:r>
              <a:rPr lang="en-US" sz="2800" dirty="0" smtClean="0"/>
              <a:t>B – 3 </a:t>
            </a:r>
            <a:r>
              <a:rPr lang="en-US" sz="2800" dirty="0"/>
              <a:t>quality points per </a:t>
            </a:r>
            <a:r>
              <a:rPr lang="en-US" sz="2800" dirty="0" smtClean="0"/>
              <a:t>SHC</a:t>
            </a:r>
            <a:endParaRPr lang="en-US" sz="2800" dirty="0"/>
          </a:p>
          <a:p>
            <a:r>
              <a:rPr lang="en-US" sz="2800" dirty="0" smtClean="0"/>
              <a:t>C - 2 </a:t>
            </a:r>
            <a:r>
              <a:rPr lang="en-US" sz="2800" dirty="0"/>
              <a:t>quality points per </a:t>
            </a:r>
            <a:r>
              <a:rPr lang="en-US" sz="2800" dirty="0" smtClean="0"/>
              <a:t>SHC</a:t>
            </a:r>
            <a:endParaRPr lang="en-US" sz="2800" dirty="0"/>
          </a:p>
          <a:p>
            <a:r>
              <a:rPr lang="en-US" sz="2800" dirty="0" smtClean="0"/>
              <a:t>D - 1 </a:t>
            </a:r>
            <a:r>
              <a:rPr lang="en-US" sz="2800" dirty="0"/>
              <a:t>quality points </a:t>
            </a:r>
            <a:r>
              <a:rPr lang="en-US" sz="2800" dirty="0" smtClean="0"/>
              <a:t>SHC</a:t>
            </a:r>
            <a:endParaRPr lang="en-US" sz="2800" dirty="0"/>
          </a:p>
          <a:p>
            <a:r>
              <a:rPr lang="en-US" sz="2800" dirty="0" smtClean="0"/>
              <a:t>F - 0 </a:t>
            </a:r>
            <a:r>
              <a:rPr lang="en-US" sz="2800" dirty="0"/>
              <a:t>quality points </a:t>
            </a:r>
            <a:r>
              <a:rPr lang="en-US" sz="2800" dirty="0" smtClean="0"/>
              <a:t>SHC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130" y="235228"/>
            <a:ext cx="8110331" cy="1355034"/>
          </a:xfrm>
        </p:spPr>
        <p:txBody>
          <a:bodyPr>
            <a:noAutofit/>
          </a:bodyPr>
          <a:lstStyle/>
          <a:p>
            <a:r>
              <a:rPr lang="en-US" sz="4800" b="1" dirty="0"/>
              <a:t>High School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4" y="1417982"/>
            <a:ext cx="7977914" cy="5221357"/>
          </a:xfrm>
        </p:spPr>
        <p:txBody>
          <a:bodyPr>
            <a:noAutofit/>
          </a:bodyPr>
          <a:lstStyle/>
          <a:p>
            <a:r>
              <a:rPr lang="en-US" sz="3600" b="1" dirty="0"/>
              <a:t>Goal 2</a:t>
            </a:r>
            <a:r>
              <a:rPr lang="en-US" sz="3600" dirty="0"/>
              <a:t>: LCPS students will </a:t>
            </a:r>
            <a:r>
              <a:rPr lang="en-US" sz="3600" b="1" dirty="0"/>
              <a:t>all</a:t>
            </a:r>
            <a:r>
              <a:rPr lang="en-US" sz="3600" dirty="0"/>
              <a:t> have the </a:t>
            </a:r>
            <a:r>
              <a:rPr lang="en-US" sz="3600" b="1" i="1" dirty="0"/>
              <a:t>opportunity</a:t>
            </a:r>
            <a:r>
              <a:rPr lang="en-US" sz="3600" dirty="0"/>
              <a:t> to complete two years of college work while in high school.</a:t>
            </a:r>
          </a:p>
          <a:p>
            <a:r>
              <a:rPr lang="en-US" sz="3600" b="1" dirty="0" smtClean="0"/>
              <a:t>Goal </a:t>
            </a:r>
            <a:r>
              <a:rPr lang="en-US" sz="3600" b="1" dirty="0"/>
              <a:t>3: </a:t>
            </a:r>
            <a:r>
              <a:rPr lang="en-US" sz="3600" dirty="0"/>
              <a:t>LCPS students will enter into the ninth grade ready to complete their core high school classes within the first five semesters of high school</a:t>
            </a:r>
            <a:r>
              <a:rPr lang="en-US" sz="36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4" y="198783"/>
            <a:ext cx="8428383" cy="1364975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Pay Attention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391" y="1457739"/>
            <a:ext cx="7765878" cy="4996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1"/>
                </a:solidFill>
              </a:rPr>
              <a:t>“Regular </a:t>
            </a:r>
            <a:r>
              <a:rPr lang="en-US" sz="4400" b="1" dirty="0">
                <a:solidFill>
                  <a:schemeClr val="accent1"/>
                </a:solidFill>
              </a:rPr>
              <a:t>and punctual </a:t>
            </a:r>
            <a:r>
              <a:rPr lang="en-US" sz="4400" b="1" i="1" dirty="0">
                <a:solidFill>
                  <a:schemeClr val="accent1"/>
                </a:solidFill>
              </a:rPr>
              <a:t>attendance</a:t>
            </a:r>
            <a:r>
              <a:rPr lang="en-US" sz="4400" b="1" dirty="0">
                <a:solidFill>
                  <a:schemeClr val="accent1"/>
                </a:solidFill>
              </a:rPr>
              <a:t> is the greatest factor in </a:t>
            </a:r>
            <a:r>
              <a:rPr lang="en-US" sz="4400" b="1" i="1" dirty="0">
                <a:solidFill>
                  <a:schemeClr val="accent1"/>
                </a:solidFill>
              </a:rPr>
              <a:t>school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</a:rPr>
              <a:t>success.”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Reduce the number of </a:t>
            </a:r>
            <a:r>
              <a:rPr lang="en-US" sz="4000" b="1" dirty="0" smtClean="0"/>
              <a:t>Absences</a:t>
            </a:r>
          </a:p>
        </p:txBody>
      </p:sp>
    </p:spTree>
    <p:extLst>
      <p:ext uri="{BB962C8B-B14F-4D97-AF65-F5344CB8AC3E}">
        <p14:creationId xmlns:p14="http://schemas.microsoft.com/office/powerpoint/2010/main" val="39729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106017"/>
            <a:ext cx="8388627" cy="1431235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Frequent Questions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904" y="1192696"/>
            <a:ext cx="7924800" cy="556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What if my student changes their mind and wants to pursue a different Career Pathway?</a:t>
            </a:r>
          </a:p>
          <a:p>
            <a:pPr lvl="1"/>
            <a:r>
              <a:rPr lang="en-US" sz="2800" dirty="0" smtClean="0"/>
              <a:t>Students are not “locked” into a Career Pathway.  If students want to change their Career Pathway to another Career Pathway, they may do so.  Counselors will work with students to adjust their course schedules accordingly.</a:t>
            </a:r>
          </a:p>
          <a:p>
            <a:pPr marL="0" indent="0">
              <a:buNone/>
            </a:pPr>
            <a:r>
              <a:rPr lang="en-US" sz="2800" b="1" dirty="0" smtClean="0"/>
              <a:t>What if my student does not meet eligibility requirements for the college courses?</a:t>
            </a:r>
          </a:p>
          <a:p>
            <a:pPr lvl="1"/>
            <a:r>
              <a:rPr lang="en-US" sz="2800" dirty="0" smtClean="0"/>
              <a:t>Counselors will work with students to adjust their course schedules accordingly.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6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grey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381001"/>
            <a:ext cx="8610600" cy="3178628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  We appreciate your  attendance.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7" y="3995058"/>
            <a:ext cx="7680211" cy="2002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 smtClean="0"/>
              <a:t>Questions</a:t>
            </a:r>
            <a:r>
              <a:rPr lang="en-US" sz="13800" dirty="0" smtClean="0"/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8853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145774"/>
            <a:ext cx="8627166" cy="1948070"/>
          </a:xfrm>
        </p:spPr>
        <p:txBody>
          <a:bodyPr>
            <a:normAutofit/>
          </a:bodyPr>
          <a:lstStyle/>
          <a:p>
            <a:r>
              <a:rPr lang="en-US" sz="4800" b="1" dirty="0"/>
              <a:t>Recommendations </a:t>
            </a:r>
            <a:br>
              <a:rPr lang="en-US" sz="4800" b="1" dirty="0"/>
            </a:br>
            <a:r>
              <a:rPr lang="en-US" b="1" dirty="0" smtClean="0"/>
              <a:t>May </a:t>
            </a:r>
            <a:r>
              <a:rPr lang="en-US" b="1" dirty="0"/>
              <a:t>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48" y="1868557"/>
            <a:ext cx="8057322" cy="479728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Consider </a:t>
            </a:r>
            <a:r>
              <a:rPr lang="en-US" sz="3600" dirty="0"/>
              <a:t>a recommendation for the Middle School Subcommittee (Goals 4 and 5) to incorporate career exploration in the middle schools to advance students’ transition to high school and prepare them to choose a program of study or pathway.</a:t>
            </a:r>
          </a:p>
        </p:txBody>
      </p:sp>
    </p:spTree>
    <p:extLst>
      <p:ext uri="{BB962C8B-B14F-4D97-AF65-F5344CB8AC3E}">
        <p14:creationId xmlns:p14="http://schemas.microsoft.com/office/powerpoint/2010/main" val="30126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4" y="132522"/>
            <a:ext cx="8150086" cy="1789044"/>
          </a:xfrm>
        </p:spPr>
        <p:txBody>
          <a:bodyPr>
            <a:normAutofit/>
          </a:bodyPr>
          <a:lstStyle/>
          <a:p>
            <a:r>
              <a:rPr lang="en-US" sz="4800" b="1" dirty="0"/>
              <a:t>Recommendations </a:t>
            </a:r>
            <a:br>
              <a:rPr lang="en-US" sz="4800" b="1" dirty="0"/>
            </a:br>
            <a:r>
              <a:rPr lang="en-US" b="1" dirty="0" smtClean="0"/>
              <a:t>May </a:t>
            </a:r>
            <a:r>
              <a:rPr lang="en-US" b="1" dirty="0"/>
              <a:t>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70" y="1709530"/>
            <a:ext cx="7938051" cy="48900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4400" dirty="0" smtClean="0"/>
              <a:t>Consider </a:t>
            </a:r>
            <a:r>
              <a:rPr lang="en-US" sz="4400" dirty="0"/>
              <a:t>the following curriculum standards/pathways to provide all students the opportunity to complete two years of college work while in high school. </a:t>
            </a:r>
          </a:p>
        </p:txBody>
      </p:sp>
    </p:spTree>
    <p:extLst>
      <p:ext uri="{BB962C8B-B14F-4D97-AF65-F5344CB8AC3E}">
        <p14:creationId xmlns:p14="http://schemas.microsoft.com/office/powerpoint/2010/main" val="22532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12" y="278297"/>
            <a:ext cx="8004313" cy="1364973"/>
          </a:xfrm>
        </p:spPr>
        <p:txBody>
          <a:bodyPr>
            <a:normAutofit/>
          </a:bodyPr>
          <a:lstStyle/>
          <a:p>
            <a:r>
              <a:rPr lang="en-US" sz="4400" b="1" dirty="0"/>
              <a:t>Curriculum Standards/Pathways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139" y="2001078"/>
            <a:ext cx="3936387" cy="4227444"/>
          </a:xfrm>
        </p:spPr>
        <p:txBody>
          <a:bodyPr>
            <a:noAutofit/>
          </a:bodyPr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3600" dirty="0"/>
              <a:t>Agricultural/Food</a:t>
            </a:r>
            <a:r>
              <a:rPr lang="en-US" sz="3600" dirty="0" smtClean="0"/>
              <a:t>/ Natural Resources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Business</a:t>
            </a:r>
            <a:r>
              <a:rPr lang="en-US" sz="3600" dirty="0"/>
              <a:t>/</a:t>
            </a:r>
            <a:r>
              <a:rPr lang="en-US" sz="3600" dirty="0" smtClean="0"/>
              <a:t>Industry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Cultural </a:t>
            </a:r>
            <a:r>
              <a:rPr lang="en-US" sz="3600" dirty="0"/>
              <a:t>Arts</a:t>
            </a:r>
            <a:r>
              <a:rPr lang="en-US" sz="3600" dirty="0" smtClean="0"/>
              <a:t>/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Fine Arts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Health Sciences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Public Safety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STEM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3304" y="1351722"/>
            <a:ext cx="3723963" cy="5287617"/>
          </a:xfrm>
        </p:spPr>
        <p:txBody>
          <a:bodyPr>
            <a:noAutofit/>
          </a:bodyPr>
          <a:lstStyle/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Agricultural</a:t>
            </a:r>
            <a:r>
              <a:rPr lang="en-US" sz="3600" dirty="0"/>
              <a:t>/Food</a:t>
            </a:r>
            <a:r>
              <a:rPr lang="en-US" sz="3600" dirty="0" smtClean="0"/>
              <a:t>/ Natural Resources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Business</a:t>
            </a:r>
            <a:r>
              <a:rPr lang="en-US" sz="3600" dirty="0"/>
              <a:t>/</a:t>
            </a:r>
            <a:r>
              <a:rPr lang="en-US" sz="3600" dirty="0" smtClean="0"/>
              <a:t>Industry     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General Education </a:t>
            </a:r>
            <a:r>
              <a:rPr lang="en-US" sz="3200" b="1" dirty="0"/>
              <a:t>(</a:t>
            </a:r>
            <a:r>
              <a:rPr lang="en-US" sz="3200" dirty="0"/>
              <a:t>Transfer programs – </a:t>
            </a:r>
            <a:r>
              <a:rPr lang="en-US" sz="3200" dirty="0" smtClean="0"/>
              <a:t>Associate </a:t>
            </a:r>
            <a:r>
              <a:rPr lang="en-US" sz="3200" dirty="0"/>
              <a:t>in Arts, </a:t>
            </a:r>
            <a:r>
              <a:rPr lang="en-US" sz="3200" dirty="0" smtClean="0"/>
              <a:t>Associate in Science, </a:t>
            </a:r>
            <a:r>
              <a:rPr lang="en-US" sz="3200" dirty="0"/>
              <a:t> </a:t>
            </a:r>
            <a:r>
              <a:rPr lang="en-US" sz="3200" dirty="0" smtClean="0"/>
              <a:t> AP, IB</a:t>
            </a:r>
            <a:r>
              <a:rPr lang="en-US" sz="3200" b="1" dirty="0" smtClean="0"/>
              <a:t>)</a:t>
            </a:r>
          </a:p>
          <a:p>
            <a:pPr marL="0" indent="0" algn="ctr">
              <a:lnSpc>
                <a:spcPts val="2980"/>
              </a:lnSpc>
              <a:buNone/>
            </a:pPr>
            <a:r>
              <a:rPr lang="en-US" sz="3600" dirty="0" smtClean="0"/>
              <a:t>Health </a:t>
            </a:r>
            <a:r>
              <a:rPr lang="en-US" sz="3600" dirty="0"/>
              <a:t>Sciences</a:t>
            </a:r>
          </a:p>
        </p:txBody>
      </p:sp>
    </p:spTree>
    <p:extLst>
      <p:ext uri="{BB962C8B-B14F-4D97-AF65-F5344CB8AC3E}">
        <p14:creationId xmlns:p14="http://schemas.microsoft.com/office/powerpoint/2010/main" val="15560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1" y="198784"/>
            <a:ext cx="8428383" cy="1099930"/>
          </a:xfrm>
        </p:spPr>
        <p:txBody>
          <a:bodyPr>
            <a:normAutofit/>
          </a:bodyPr>
          <a:lstStyle/>
          <a:p>
            <a:r>
              <a:rPr lang="en-US" sz="4800" b="1" dirty="0"/>
              <a:t>Progress to Date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9" y="1484243"/>
            <a:ext cx="8110331" cy="5049079"/>
          </a:xfrm>
        </p:spPr>
        <p:txBody>
          <a:bodyPr>
            <a:noAutofit/>
          </a:bodyPr>
          <a:lstStyle/>
          <a:p>
            <a:r>
              <a:rPr lang="en-US" sz="2800" dirty="0"/>
              <a:t>Reviewed curriculum standards/pathways</a:t>
            </a:r>
          </a:p>
          <a:p>
            <a:r>
              <a:rPr lang="en-US" sz="2800" dirty="0"/>
              <a:t>Reviewed Career and Technical Education (CTE) 16 career clusters</a:t>
            </a:r>
          </a:p>
          <a:p>
            <a:r>
              <a:rPr lang="en-US" sz="2800" dirty="0"/>
              <a:t>Reviewed North Carolina Community College System (NCCCS) Combined Course Library and Curriculum Standards and programs of study</a:t>
            </a:r>
          </a:p>
          <a:p>
            <a:r>
              <a:rPr lang="en-US" sz="2800" dirty="0"/>
              <a:t>Reviewed Department of Labor and NCWorks.gov’s labor market projections to determine future demand for </a:t>
            </a:r>
            <a:r>
              <a:rPr lang="en-US" sz="2800" dirty="0" smtClean="0"/>
              <a:t>occupations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7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296" y="185531"/>
            <a:ext cx="8492813" cy="148424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14 Career Pathways</a:t>
            </a:r>
            <a:endParaRPr lang="en-US" sz="4400" b="1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01148" y="1524001"/>
            <a:ext cx="4015408" cy="5141841"/>
          </a:xfrm>
        </p:spPr>
        <p:txBody>
          <a:bodyPr>
            <a:noAutofit/>
          </a:bodyPr>
          <a:lstStyle/>
          <a:p>
            <a:pPr marL="0" indent="0">
              <a:lnSpc>
                <a:spcPts val="2980"/>
              </a:lnSpc>
              <a:buNone/>
            </a:pPr>
            <a:endParaRPr lang="en-US" sz="3200" dirty="0" smtClean="0"/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Accounting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Associate in Arts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Associate in Science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Automotive Customizing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Automotive Systems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Business Administration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 smtClean="0"/>
              <a:t>Computer Engineering</a:t>
            </a:r>
          </a:p>
          <a:p>
            <a:pPr marL="0" indent="0">
              <a:lnSpc>
                <a:spcPts val="2980"/>
              </a:lnSpc>
              <a:buNone/>
            </a:pPr>
            <a:endParaRPr lang="en-US" sz="3200" dirty="0" smtClean="0"/>
          </a:p>
          <a:p>
            <a:pPr marL="0" indent="0">
              <a:lnSpc>
                <a:spcPts val="2980"/>
              </a:lnSpc>
              <a:buNone/>
            </a:pPr>
            <a:endParaRPr lang="en-US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16556" y="1325217"/>
            <a:ext cx="4094922" cy="5340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980"/>
              </a:lnSpc>
              <a:buFont typeface="Arial"/>
              <a:buNone/>
            </a:pPr>
            <a:endParaRPr lang="en-US" sz="2600" dirty="0" smtClean="0"/>
          </a:p>
          <a:p>
            <a:pPr marL="0" indent="0">
              <a:lnSpc>
                <a:spcPts val="2980"/>
              </a:lnSpc>
              <a:buFont typeface="Arial"/>
              <a:buNone/>
            </a:pPr>
            <a:r>
              <a:rPr lang="en-US" sz="3200" dirty="0" smtClean="0"/>
              <a:t>Computer Integrated Machining</a:t>
            </a:r>
          </a:p>
          <a:p>
            <a:pPr marL="0" indent="0">
              <a:lnSpc>
                <a:spcPts val="2980"/>
              </a:lnSpc>
              <a:buFont typeface="Arial"/>
              <a:buNone/>
            </a:pPr>
            <a:r>
              <a:rPr lang="en-US" sz="3200" dirty="0" smtClean="0"/>
              <a:t>General Teacher</a:t>
            </a:r>
          </a:p>
          <a:p>
            <a:pPr marL="0" indent="0">
              <a:lnSpc>
                <a:spcPts val="2980"/>
              </a:lnSpc>
              <a:buFont typeface="Arial"/>
              <a:buNone/>
            </a:pPr>
            <a:r>
              <a:rPr lang="en-US" sz="3200" dirty="0" smtClean="0"/>
              <a:t>Networking Technology</a:t>
            </a:r>
          </a:p>
          <a:p>
            <a:pPr marL="0" indent="0">
              <a:lnSpc>
                <a:spcPts val="2980"/>
              </a:lnSpc>
              <a:buFont typeface="Arial"/>
              <a:buNone/>
            </a:pPr>
            <a:r>
              <a:rPr lang="en-US" sz="3200" dirty="0" smtClean="0"/>
              <a:t>Nurse</a:t>
            </a:r>
          </a:p>
          <a:p>
            <a:pPr marL="0" indent="0">
              <a:lnSpc>
                <a:spcPts val="2980"/>
              </a:lnSpc>
              <a:buNone/>
            </a:pPr>
            <a:r>
              <a:rPr lang="en-US" sz="3200" dirty="0"/>
              <a:t>Sustainable Agriculture</a:t>
            </a:r>
          </a:p>
          <a:p>
            <a:pPr marL="0" indent="0">
              <a:lnSpc>
                <a:spcPts val="2980"/>
              </a:lnSpc>
              <a:buFont typeface="Arial"/>
              <a:buNone/>
            </a:pPr>
            <a:r>
              <a:rPr lang="en-US" sz="3200" dirty="0" smtClean="0"/>
              <a:t>Sustainability Technologies</a:t>
            </a:r>
          </a:p>
          <a:p>
            <a:pPr marL="0" indent="0">
              <a:lnSpc>
                <a:spcPts val="2980"/>
              </a:lnSpc>
              <a:buFont typeface="Arial"/>
              <a:buNone/>
            </a:pPr>
            <a:r>
              <a:rPr lang="en-US" sz="3200" dirty="0" smtClean="0"/>
              <a:t>Welding Technology</a:t>
            </a:r>
          </a:p>
          <a:p>
            <a:pPr marL="0" indent="0">
              <a:lnSpc>
                <a:spcPts val="2980"/>
              </a:lnSpc>
              <a:buFont typeface="Arial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255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172279"/>
            <a:ext cx="8401878" cy="1722782"/>
          </a:xfrm>
        </p:spPr>
        <p:txBody>
          <a:bodyPr/>
          <a:lstStyle/>
          <a:p>
            <a:r>
              <a:rPr lang="en-US" b="1" dirty="0"/>
              <a:t>Summary of Curriculum Standards/Pathways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497496"/>
            <a:ext cx="8123584" cy="5128591"/>
          </a:xfrm>
        </p:spPr>
        <p:txBody>
          <a:bodyPr>
            <a:normAutofit/>
          </a:bodyPr>
          <a:lstStyle/>
          <a:p>
            <a:r>
              <a:rPr lang="en-US" dirty="0"/>
              <a:t>Course requirements to complete a high school diploma</a:t>
            </a:r>
          </a:p>
          <a:p>
            <a:r>
              <a:rPr lang="en-US" dirty="0"/>
              <a:t>Course and hour requirements for completion of a certificate, diploma, or degree</a:t>
            </a:r>
          </a:p>
          <a:p>
            <a:r>
              <a:rPr lang="en-US" dirty="0"/>
              <a:t>Opportunities to earn additional college credit with NC High School to Community College Articulated Credit</a:t>
            </a:r>
          </a:p>
          <a:p>
            <a:r>
              <a:rPr lang="en-US" dirty="0"/>
              <a:t>Opportunities to complete a certificate, diploma or degree</a:t>
            </a:r>
          </a:p>
          <a:p>
            <a:r>
              <a:rPr lang="en-US" dirty="0"/>
              <a:t>Job opportunities for credentials earned and hourly/yearly potential earnings</a:t>
            </a:r>
          </a:p>
          <a:p>
            <a:r>
              <a:rPr lang="en-US" dirty="0"/>
              <a:t>Opportunities to earn transferrable credit to any NC Community College or UNC System </a:t>
            </a:r>
            <a:r>
              <a:rPr lang="en-US" dirty="0" smtClean="0"/>
              <a:t>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9454</TotalTime>
  <Words>1095</Words>
  <Application>Microsoft Office PowerPoint</Application>
  <PresentationFormat>On-screen Show (4:3)</PresentationFormat>
  <Paragraphs>224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Parallax</vt:lpstr>
      <vt:lpstr>Career Pathways  </vt:lpstr>
      <vt:lpstr>     Welcome</vt:lpstr>
      <vt:lpstr>High School Subcommittee</vt:lpstr>
      <vt:lpstr>Recommendations  May 2014</vt:lpstr>
      <vt:lpstr>Recommendations  May 2014</vt:lpstr>
      <vt:lpstr>Curriculum Standards/Pathways</vt:lpstr>
      <vt:lpstr>Progress to Date</vt:lpstr>
      <vt:lpstr>14 Career Pathways</vt:lpstr>
      <vt:lpstr>Summary of Curriculum Standards/Pathways</vt:lpstr>
      <vt:lpstr>Education Pays</vt:lpstr>
      <vt:lpstr>PowerPoint Presentation</vt:lpstr>
      <vt:lpstr>What does this mean for students?</vt:lpstr>
      <vt:lpstr>What does this mean for students?</vt:lpstr>
      <vt:lpstr>PowerPoint Presentation</vt:lpstr>
      <vt:lpstr>Pathways</vt:lpstr>
      <vt:lpstr>Pathways</vt:lpstr>
      <vt:lpstr>Pathways</vt:lpstr>
      <vt:lpstr>Pathways</vt:lpstr>
      <vt:lpstr>Student Eligibility Career Pathways</vt:lpstr>
      <vt:lpstr>High School  Graduation Requirements</vt:lpstr>
      <vt:lpstr>Career and College Promise Eligibility</vt:lpstr>
      <vt:lpstr>Career and College Promise Eligibility</vt:lpstr>
      <vt:lpstr>Maintaining Eligibility  Career and College Promise</vt:lpstr>
      <vt:lpstr>Placement Assessment</vt:lpstr>
      <vt:lpstr>Importance of Planning</vt:lpstr>
      <vt:lpstr>Importance of Planning</vt:lpstr>
      <vt:lpstr>Current Quality Points for Lenoir County Public Schools</vt:lpstr>
      <vt:lpstr>2015-2016</vt:lpstr>
      <vt:lpstr>Grade Point Average (GPA) for  Lenoir Community College</vt:lpstr>
      <vt:lpstr>Pay Attention</vt:lpstr>
      <vt:lpstr>Frequent Questions</vt:lpstr>
      <vt:lpstr>  We appreciate your  attendance.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Grimes</dc:creator>
  <cp:lastModifiedBy>student</cp:lastModifiedBy>
  <cp:revision>146</cp:revision>
  <cp:lastPrinted>2015-02-16T19:45:43Z</cp:lastPrinted>
  <dcterms:created xsi:type="dcterms:W3CDTF">2014-09-12T02:11:33Z</dcterms:created>
  <dcterms:modified xsi:type="dcterms:W3CDTF">2015-03-07T17:01:12Z</dcterms:modified>
</cp:coreProperties>
</file>