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5" r:id="rId3"/>
    <p:sldId id="257" r:id="rId4"/>
    <p:sldId id="267" r:id="rId5"/>
    <p:sldId id="258" r:id="rId6"/>
    <p:sldId id="302" r:id="rId7"/>
    <p:sldId id="303" r:id="rId8"/>
    <p:sldId id="259" r:id="rId9"/>
    <p:sldId id="291" r:id="rId10"/>
    <p:sldId id="288" r:id="rId11"/>
    <p:sldId id="301" r:id="rId12"/>
    <p:sldId id="293" r:id="rId13"/>
    <p:sldId id="262" r:id="rId14"/>
    <p:sldId id="292" r:id="rId15"/>
    <p:sldId id="297" r:id="rId16"/>
    <p:sldId id="271" r:id="rId17"/>
    <p:sldId id="294" r:id="rId18"/>
    <p:sldId id="263" r:id="rId19"/>
    <p:sldId id="265" r:id="rId20"/>
    <p:sldId id="266" r:id="rId21"/>
    <p:sldId id="282" r:id="rId22"/>
    <p:sldId id="269" r:id="rId23"/>
    <p:sldId id="276" r:id="rId24"/>
    <p:sldId id="275" r:id="rId25"/>
    <p:sldId id="274" r:id="rId26"/>
    <p:sldId id="304" r:id="rId27"/>
    <p:sldId id="305" r:id="rId28"/>
    <p:sldId id="285" r:id="rId29"/>
    <p:sldId id="298" r:id="rId30"/>
    <p:sldId id="270" r:id="rId31"/>
    <p:sldId id="300" r:id="rId32"/>
    <p:sldId id="279" r:id="rId33"/>
  </p:sldIdLst>
  <p:sldSz cx="9144000" cy="6858000" type="screen4x3"/>
  <p:notesSz cx="7053263" cy="93091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003399"/>
    <a:srgbClr val="00CC00"/>
    <a:srgbClr val="00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F273E6-EA74-41EA-B7AB-DDF9B19CE73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8E3CB0FB-F0BE-456E-8F38-81AAE9BE897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WIDA Standards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DB771DEF-4644-4C4F-9C7F-E5738643B1C9}" type="parTrans" cxnId="{E0D8F018-FA03-4D3C-902A-3113787226F1}">
      <dgm:prSet/>
      <dgm:spPr/>
    </dgm:pt>
    <dgm:pt modelId="{5339582D-2C42-41C9-83CA-3C53A4A8497E}" type="sibTrans" cxnId="{E0D8F018-FA03-4D3C-902A-3113787226F1}">
      <dgm:prSet/>
      <dgm:spPr/>
    </dgm:pt>
    <dgm:pt modelId="{0F112BDE-7DE0-4DBE-A109-F5BBCD57E01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Gives teachers a</a:t>
          </a: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sng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framework</a:t>
          </a: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 to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differentiate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instruction.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C28B492D-3E49-4952-86B3-A9165DDF073C}" type="parTrans" cxnId="{682B5022-A363-43C5-82B6-B413AAF2E76D}">
      <dgm:prSet/>
      <dgm:spPr/>
    </dgm:pt>
    <dgm:pt modelId="{8CCD39AF-8E10-44CD-8AC9-F8BFF5A0751F}" type="sibTrans" cxnId="{682B5022-A363-43C5-82B6-B413AAF2E76D}">
      <dgm:prSet/>
      <dgm:spPr/>
    </dgm:pt>
    <dgm:pt modelId="{8BD164B8-5D72-4BC1-AD47-ACC17A9F034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Easily altered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to fit what we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are teaching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3745E397-8C15-41FD-A60F-4733B4CE255D}" type="parTrans" cxnId="{2258D295-FFC1-40E7-9722-71C2E83F533C}">
      <dgm:prSet/>
      <dgm:spPr/>
    </dgm:pt>
    <dgm:pt modelId="{BFB89DCE-B15D-44D8-A588-D42DEF26D88E}" type="sibTrans" cxnId="{2258D295-FFC1-40E7-9722-71C2E83F533C}">
      <dgm:prSet/>
      <dgm:spPr/>
    </dgm:pt>
    <dgm:pt modelId="{E2709EE3-52C6-4AFC-8AE1-3DC130B75F5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Centered on the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rPr>
            <a:t>language needs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of the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student to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access grade level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content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12C89DBA-0101-4297-B68F-F0269A1C0CC7}" type="parTrans" cxnId="{38C8EF7F-7FB3-4471-9364-DBBAD84EED3D}">
      <dgm:prSet/>
      <dgm:spPr/>
    </dgm:pt>
    <dgm:pt modelId="{0CEB44BA-74FF-446A-BF29-40E6A8ECF3BD}" type="sibTrans" cxnId="{38C8EF7F-7FB3-4471-9364-DBBAD84EED3D}">
      <dgm:prSet/>
      <dgm:spPr/>
    </dgm:pt>
    <dgm:pt modelId="{7AF4BE08-AB34-4B5F-AFFF-D505A1ED59FB}" type="pres">
      <dgm:prSet presAssocID="{23F273E6-EA74-41EA-B7AB-DDF9B19CE73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92D9C6A-B803-48E1-B4C6-3DB73A354E9C}" type="pres">
      <dgm:prSet presAssocID="{8E3CB0FB-F0BE-456E-8F38-81AAE9BE897D}" presName="hierRoot1" presStyleCnt="0">
        <dgm:presLayoutVars>
          <dgm:hierBranch/>
        </dgm:presLayoutVars>
      </dgm:prSet>
      <dgm:spPr/>
    </dgm:pt>
    <dgm:pt modelId="{8D0B6E1F-B5D7-4B4C-8888-DAC2EF141CF8}" type="pres">
      <dgm:prSet presAssocID="{8E3CB0FB-F0BE-456E-8F38-81AAE9BE897D}" presName="rootComposite1" presStyleCnt="0"/>
      <dgm:spPr/>
    </dgm:pt>
    <dgm:pt modelId="{B2B435F9-0825-45DF-ACFC-4A88BEB37C52}" type="pres">
      <dgm:prSet presAssocID="{8E3CB0FB-F0BE-456E-8F38-81AAE9BE897D}" presName="rootText1" presStyleLbl="node0" presStyleIdx="0" presStyleCnt="1">
        <dgm:presLayoutVars>
          <dgm:chPref val="3"/>
        </dgm:presLayoutVars>
      </dgm:prSet>
      <dgm:spPr/>
    </dgm:pt>
    <dgm:pt modelId="{04404D25-53F8-4803-AC95-29ACA78F06D1}" type="pres">
      <dgm:prSet presAssocID="{8E3CB0FB-F0BE-456E-8F38-81AAE9BE897D}" presName="rootConnector1" presStyleLbl="node1" presStyleIdx="0" presStyleCnt="0"/>
      <dgm:spPr/>
    </dgm:pt>
    <dgm:pt modelId="{5C62447F-367D-480D-B967-67E8B0152FD9}" type="pres">
      <dgm:prSet presAssocID="{8E3CB0FB-F0BE-456E-8F38-81AAE9BE897D}" presName="hierChild2" presStyleCnt="0"/>
      <dgm:spPr/>
    </dgm:pt>
    <dgm:pt modelId="{16814F15-ADCD-4AD8-899A-AA6D0E969533}" type="pres">
      <dgm:prSet presAssocID="{C28B492D-3E49-4952-86B3-A9165DDF073C}" presName="Name35" presStyleLbl="parChTrans1D2" presStyleIdx="0" presStyleCnt="3"/>
      <dgm:spPr/>
    </dgm:pt>
    <dgm:pt modelId="{556DB7CD-1886-4129-A3B4-4B575D688532}" type="pres">
      <dgm:prSet presAssocID="{0F112BDE-7DE0-4DBE-A109-F5BBCD57E018}" presName="hierRoot2" presStyleCnt="0">
        <dgm:presLayoutVars>
          <dgm:hierBranch/>
        </dgm:presLayoutVars>
      </dgm:prSet>
      <dgm:spPr/>
    </dgm:pt>
    <dgm:pt modelId="{AEB27109-9886-4B19-BFF8-1CD897437047}" type="pres">
      <dgm:prSet presAssocID="{0F112BDE-7DE0-4DBE-A109-F5BBCD57E018}" presName="rootComposite" presStyleCnt="0"/>
      <dgm:spPr/>
    </dgm:pt>
    <dgm:pt modelId="{C0B4C44D-CF5B-4922-AF11-50BB2D08517C}" type="pres">
      <dgm:prSet presAssocID="{0F112BDE-7DE0-4DBE-A109-F5BBCD57E018}" presName="rootText" presStyleLbl="node2" presStyleIdx="0" presStyleCnt="3">
        <dgm:presLayoutVars>
          <dgm:chPref val="3"/>
        </dgm:presLayoutVars>
      </dgm:prSet>
      <dgm:spPr/>
    </dgm:pt>
    <dgm:pt modelId="{E465463F-B2E9-45A9-8132-1F998107FBD1}" type="pres">
      <dgm:prSet presAssocID="{0F112BDE-7DE0-4DBE-A109-F5BBCD57E018}" presName="rootConnector" presStyleLbl="node2" presStyleIdx="0" presStyleCnt="3"/>
      <dgm:spPr/>
    </dgm:pt>
    <dgm:pt modelId="{B638BD41-BBC2-4E3A-95BD-2C7A40E86F8B}" type="pres">
      <dgm:prSet presAssocID="{0F112BDE-7DE0-4DBE-A109-F5BBCD57E018}" presName="hierChild4" presStyleCnt="0"/>
      <dgm:spPr/>
    </dgm:pt>
    <dgm:pt modelId="{54B08000-332F-4C46-9648-CFC66C5CB258}" type="pres">
      <dgm:prSet presAssocID="{0F112BDE-7DE0-4DBE-A109-F5BBCD57E018}" presName="hierChild5" presStyleCnt="0"/>
      <dgm:spPr/>
    </dgm:pt>
    <dgm:pt modelId="{D0BD6EC1-4D18-4AA5-8E33-A850B3DF899E}" type="pres">
      <dgm:prSet presAssocID="{3745E397-8C15-41FD-A60F-4733B4CE255D}" presName="Name35" presStyleLbl="parChTrans1D2" presStyleIdx="1" presStyleCnt="3"/>
      <dgm:spPr/>
    </dgm:pt>
    <dgm:pt modelId="{E165DD29-F318-4D27-8C5E-10E5C423E01E}" type="pres">
      <dgm:prSet presAssocID="{8BD164B8-5D72-4BC1-AD47-ACC17A9F0344}" presName="hierRoot2" presStyleCnt="0">
        <dgm:presLayoutVars>
          <dgm:hierBranch/>
        </dgm:presLayoutVars>
      </dgm:prSet>
      <dgm:spPr/>
    </dgm:pt>
    <dgm:pt modelId="{40C68811-B755-4BB5-B1D5-91C76AEA4FC4}" type="pres">
      <dgm:prSet presAssocID="{8BD164B8-5D72-4BC1-AD47-ACC17A9F0344}" presName="rootComposite" presStyleCnt="0"/>
      <dgm:spPr/>
    </dgm:pt>
    <dgm:pt modelId="{90981622-8007-43A5-81C4-820FE3E33CAF}" type="pres">
      <dgm:prSet presAssocID="{8BD164B8-5D72-4BC1-AD47-ACC17A9F0344}" presName="rootText" presStyleLbl="node2" presStyleIdx="1" presStyleCnt="3">
        <dgm:presLayoutVars>
          <dgm:chPref val="3"/>
        </dgm:presLayoutVars>
      </dgm:prSet>
      <dgm:spPr/>
    </dgm:pt>
    <dgm:pt modelId="{9371CC31-B8E0-4C75-A6E8-9037E92C9C38}" type="pres">
      <dgm:prSet presAssocID="{8BD164B8-5D72-4BC1-AD47-ACC17A9F0344}" presName="rootConnector" presStyleLbl="node2" presStyleIdx="1" presStyleCnt="3"/>
      <dgm:spPr/>
    </dgm:pt>
    <dgm:pt modelId="{FDBF34C7-CA27-493F-A3DA-9A5834DA04F7}" type="pres">
      <dgm:prSet presAssocID="{8BD164B8-5D72-4BC1-AD47-ACC17A9F0344}" presName="hierChild4" presStyleCnt="0"/>
      <dgm:spPr/>
    </dgm:pt>
    <dgm:pt modelId="{C21E3983-F73C-4853-A0FE-0190958FA58D}" type="pres">
      <dgm:prSet presAssocID="{8BD164B8-5D72-4BC1-AD47-ACC17A9F0344}" presName="hierChild5" presStyleCnt="0"/>
      <dgm:spPr/>
    </dgm:pt>
    <dgm:pt modelId="{DADDBA56-DA2F-43DE-AEE9-B62D2B8D1F95}" type="pres">
      <dgm:prSet presAssocID="{12C89DBA-0101-4297-B68F-F0269A1C0CC7}" presName="Name35" presStyleLbl="parChTrans1D2" presStyleIdx="2" presStyleCnt="3"/>
      <dgm:spPr/>
    </dgm:pt>
    <dgm:pt modelId="{9C6A4DA6-78B6-4EAE-8C6F-E40340F8459E}" type="pres">
      <dgm:prSet presAssocID="{E2709EE3-52C6-4AFC-8AE1-3DC130B75F55}" presName="hierRoot2" presStyleCnt="0">
        <dgm:presLayoutVars>
          <dgm:hierBranch/>
        </dgm:presLayoutVars>
      </dgm:prSet>
      <dgm:spPr/>
    </dgm:pt>
    <dgm:pt modelId="{FAC61EC1-0FF7-4D7D-A9CB-56F64068653C}" type="pres">
      <dgm:prSet presAssocID="{E2709EE3-52C6-4AFC-8AE1-3DC130B75F55}" presName="rootComposite" presStyleCnt="0"/>
      <dgm:spPr/>
    </dgm:pt>
    <dgm:pt modelId="{8C9878B4-6C2A-4E2E-86F5-923719DA6A09}" type="pres">
      <dgm:prSet presAssocID="{E2709EE3-52C6-4AFC-8AE1-3DC130B75F55}" presName="rootText" presStyleLbl="node2" presStyleIdx="2" presStyleCnt="3">
        <dgm:presLayoutVars>
          <dgm:chPref val="3"/>
        </dgm:presLayoutVars>
      </dgm:prSet>
      <dgm:spPr/>
    </dgm:pt>
    <dgm:pt modelId="{EA15D558-6507-4108-BA3B-12A9DBEE775A}" type="pres">
      <dgm:prSet presAssocID="{E2709EE3-52C6-4AFC-8AE1-3DC130B75F55}" presName="rootConnector" presStyleLbl="node2" presStyleIdx="2" presStyleCnt="3"/>
      <dgm:spPr/>
    </dgm:pt>
    <dgm:pt modelId="{AC09D7FC-9BBB-426A-B499-49069B707750}" type="pres">
      <dgm:prSet presAssocID="{E2709EE3-52C6-4AFC-8AE1-3DC130B75F55}" presName="hierChild4" presStyleCnt="0"/>
      <dgm:spPr/>
    </dgm:pt>
    <dgm:pt modelId="{367534C5-2370-4533-AB1C-B7FE1CE9568A}" type="pres">
      <dgm:prSet presAssocID="{E2709EE3-52C6-4AFC-8AE1-3DC130B75F55}" presName="hierChild5" presStyleCnt="0"/>
      <dgm:spPr/>
    </dgm:pt>
    <dgm:pt modelId="{5263A38C-4CE6-4D70-97A1-90E0EBB49A29}" type="pres">
      <dgm:prSet presAssocID="{8E3CB0FB-F0BE-456E-8F38-81AAE9BE897D}" presName="hierChild3" presStyleCnt="0"/>
      <dgm:spPr/>
    </dgm:pt>
  </dgm:ptLst>
  <dgm:cxnLst>
    <dgm:cxn modelId="{38C8EF7F-7FB3-4471-9364-DBBAD84EED3D}" srcId="{8E3CB0FB-F0BE-456E-8F38-81AAE9BE897D}" destId="{E2709EE3-52C6-4AFC-8AE1-3DC130B75F55}" srcOrd="2" destOrd="0" parTransId="{12C89DBA-0101-4297-B68F-F0269A1C0CC7}" sibTransId="{0CEB44BA-74FF-446A-BF29-40E6A8ECF3BD}"/>
    <dgm:cxn modelId="{CAC9E1BE-DE68-43A5-86C0-DE89C7D9CDB6}" type="presOf" srcId="{8BD164B8-5D72-4BC1-AD47-ACC17A9F0344}" destId="{9371CC31-B8E0-4C75-A6E8-9037E92C9C38}" srcOrd="1" destOrd="0" presId="urn:microsoft.com/office/officeart/2005/8/layout/orgChart1"/>
    <dgm:cxn modelId="{92310B34-55D7-4EEE-AFB3-9B67072A4698}" type="presOf" srcId="{3745E397-8C15-41FD-A60F-4733B4CE255D}" destId="{D0BD6EC1-4D18-4AA5-8E33-A850B3DF899E}" srcOrd="0" destOrd="0" presId="urn:microsoft.com/office/officeart/2005/8/layout/orgChart1"/>
    <dgm:cxn modelId="{C4A20D88-C37D-48FD-995F-347EACB641E5}" type="presOf" srcId="{8E3CB0FB-F0BE-456E-8F38-81AAE9BE897D}" destId="{04404D25-53F8-4803-AC95-29ACA78F06D1}" srcOrd="1" destOrd="0" presId="urn:microsoft.com/office/officeart/2005/8/layout/orgChart1"/>
    <dgm:cxn modelId="{AFAF734E-5B8B-443A-9895-FFBC42808E50}" type="presOf" srcId="{E2709EE3-52C6-4AFC-8AE1-3DC130B75F55}" destId="{8C9878B4-6C2A-4E2E-86F5-923719DA6A09}" srcOrd="0" destOrd="0" presId="urn:microsoft.com/office/officeart/2005/8/layout/orgChart1"/>
    <dgm:cxn modelId="{48693CF6-EA3D-423A-8265-1F647BBA03A4}" type="presOf" srcId="{0F112BDE-7DE0-4DBE-A109-F5BBCD57E018}" destId="{C0B4C44D-CF5B-4922-AF11-50BB2D08517C}" srcOrd="0" destOrd="0" presId="urn:microsoft.com/office/officeart/2005/8/layout/orgChart1"/>
    <dgm:cxn modelId="{91DABB26-FFD0-47C1-8A51-81A9A9D3417A}" type="presOf" srcId="{0F112BDE-7DE0-4DBE-A109-F5BBCD57E018}" destId="{E465463F-B2E9-45A9-8132-1F998107FBD1}" srcOrd="1" destOrd="0" presId="urn:microsoft.com/office/officeart/2005/8/layout/orgChart1"/>
    <dgm:cxn modelId="{04EF1124-8053-4119-955F-2A3856D396B4}" type="presOf" srcId="{C28B492D-3E49-4952-86B3-A9165DDF073C}" destId="{16814F15-ADCD-4AD8-899A-AA6D0E969533}" srcOrd="0" destOrd="0" presId="urn:microsoft.com/office/officeart/2005/8/layout/orgChart1"/>
    <dgm:cxn modelId="{2258D295-FFC1-40E7-9722-71C2E83F533C}" srcId="{8E3CB0FB-F0BE-456E-8F38-81AAE9BE897D}" destId="{8BD164B8-5D72-4BC1-AD47-ACC17A9F0344}" srcOrd="1" destOrd="0" parTransId="{3745E397-8C15-41FD-A60F-4733B4CE255D}" sibTransId="{BFB89DCE-B15D-44D8-A588-D42DEF26D88E}"/>
    <dgm:cxn modelId="{99C0695C-5E6E-453D-A4EF-D966154603B0}" type="presOf" srcId="{8BD164B8-5D72-4BC1-AD47-ACC17A9F0344}" destId="{90981622-8007-43A5-81C4-820FE3E33CAF}" srcOrd="0" destOrd="0" presId="urn:microsoft.com/office/officeart/2005/8/layout/orgChart1"/>
    <dgm:cxn modelId="{682B5022-A363-43C5-82B6-B413AAF2E76D}" srcId="{8E3CB0FB-F0BE-456E-8F38-81AAE9BE897D}" destId="{0F112BDE-7DE0-4DBE-A109-F5BBCD57E018}" srcOrd="0" destOrd="0" parTransId="{C28B492D-3E49-4952-86B3-A9165DDF073C}" sibTransId="{8CCD39AF-8E10-44CD-8AC9-F8BFF5A0751F}"/>
    <dgm:cxn modelId="{E0D8F018-FA03-4D3C-902A-3113787226F1}" srcId="{23F273E6-EA74-41EA-B7AB-DDF9B19CE73C}" destId="{8E3CB0FB-F0BE-456E-8F38-81AAE9BE897D}" srcOrd="0" destOrd="0" parTransId="{DB771DEF-4644-4C4F-9C7F-E5738643B1C9}" sibTransId="{5339582D-2C42-41C9-83CA-3C53A4A8497E}"/>
    <dgm:cxn modelId="{BA7954DA-E696-432D-AAC2-F05170712486}" type="presOf" srcId="{12C89DBA-0101-4297-B68F-F0269A1C0CC7}" destId="{DADDBA56-DA2F-43DE-AEE9-B62D2B8D1F95}" srcOrd="0" destOrd="0" presId="urn:microsoft.com/office/officeart/2005/8/layout/orgChart1"/>
    <dgm:cxn modelId="{CC0ABB42-0B4E-4C66-B581-C9A048294FBA}" type="presOf" srcId="{8E3CB0FB-F0BE-456E-8F38-81AAE9BE897D}" destId="{B2B435F9-0825-45DF-ACFC-4A88BEB37C52}" srcOrd="0" destOrd="0" presId="urn:microsoft.com/office/officeart/2005/8/layout/orgChart1"/>
    <dgm:cxn modelId="{28B2C4A9-D69E-4AC9-966A-85577B7797D1}" type="presOf" srcId="{23F273E6-EA74-41EA-B7AB-DDF9B19CE73C}" destId="{7AF4BE08-AB34-4B5F-AFFF-D505A1ED59FB}" srcOrd="0" destOrd="0" presId="urn:microsoft.com/office/officeart/2005/8/layout/orgChart1"/>
    <dgm:cxn modelId="{4E371FFA-1E5D-4209-A9DD-4508CADDDA56}" type="presOf" srcId="{E2709EE3-52C6-4AFC-8AE1-3DC130B75F55}" destId="{EA15D558-6507-4108-BA3B-12A9DBEE775A}" srcOrd="1" destOrd="0" presId="urn:microsoft.com/office/officeart/2005/8/layout/orgChart1"/>
    <dgm:cxn modelId="{96693AC6-9685-4474-A3A4-87C29CA4C6D0}" type="presParOf" srcId="{7AF4BE08-AB34-4B5F-AFFF-D505A1ED59FB}" destId="{692D9C6A-B803-48E1-B4C6-3DB73A354E9C}" srcOrd="0" destOrd="0" presId="urn:microsoft.com/office/officeart/2005/8/layout/orgChart1"/>
    <dgm:cxn modelId="{A1AB291B-3FE1-4F33-97A8-88CBF370984E}" type="presParOf" srcId="{692D9C6A-B803-48E1-B4C6-3DB73A354E9C}" destId="{8D0B6E1F-B5D7-4B4C-8888-DAC2EF141CF8}" srcOrd="0" destOrd="0" presId="urn:microsoft.com/office/officeart/2005/8/layout/orgChart1"/>
    <dgm:cxn modelId="{FDA49946-BDD5-4CBE-989B-6F0947B4A1E1}" type="presParOf" srcId="{8D0B6E1F-B5D7-4B4C-8888-DAC2EF141CF8}" destId="{B2B435F9-0825-45DF-ACFC-4A88BEB37C52}" srcOrd="0" destOrd="0" presId="urn:microsoft.com/office/officeart/2005/8/layout/orgChart1"/>
    <dgm:cxn modelId="{AB2DD025-1112-4DFA-85D7-FC644CE828D2}" type="presParOf" srcId="{8D0B6E1F-B5D7-4B4C-8888-DAC2EF141CF8}" destId="{04404D25-53F8-4803-AC95-29ACA78F06D1}" srcOrd="1" destOrd="0" presId="urn:microsoft.com/office/officeart/2005/8/layout/orgChart1"/>
    <dgm:cxn modelId="{BEAC1EDA-006B-4875-B252-1AAC71417DD6}" type="presParOf" srcId="{692D9C6A-B803-48E1-B4C6-3DB73A354E9C}" destId="{5C62447F-367D-480D-B967-67E8B0152FD9}" srcOrd="1" destOrd="0" presId="urn:microsoft.com/office/officeart/2005/8/layout/orgChart1"/>
    <dgm:cxn modelId="{630D1228-9D7D-4C09-9588-7C7ECE93BB86}" type="presParOf" srcId="{5C62447F-367D-480D-B967-67E8B0152FD9}" destId="{16814F15-ADCD-4AD8-899A-AA6D0E969533}" srcOrd="0" destOrd="0" presId="urn:microsoft.com/office/officeart/2005/8/layout/orgChart1"/>
    <dgm:cxn modelId="{FCD3570A-A789-491E-A75E-D41107FC54A6}" type="presParOf" srcId="{5C62447F-367D-480D-B967-67E8B0152FD9}" destId="{556DB7CD-1886-4129-A3B4-4B575D688532}" srcOrd="1" destOrd="0" presId="urn:microsoft.com/office/officeart/2005/8/layout/orgChart1"/>
    <dgm:cxn modelId="{1CEFAA7C-F145-41FA-8C9E-8C06F330A947}" type="presParOf" srcId="{556DB7CD-1886-4129-A3B4-4B575D688532}" destId="{AEB27109-9886-4B19-BFF8-1CD897437047}" srcOrd="0" destOrd="0" presId="urn:microsoft.com/office/officeart/2005/8/layout/orgChart1"/>
    <dgm:cxn modelId="{55F21C8F-310A-4CED-9602-2B0C7560F9AA}" type="presParOf" srcId="{AEB27109-9886-4B19-BFF8-1CD897437047}" destId="{C0B4C44D-CF5B-4922-AF11-50BB2D08517C}" srcOrd="0" destOrd="0" presId="urn:microsoft.com/office/officeart/2005/8/layout/orgChart1"/>
    <dgm:cxn modelId="{D3C5A3E4-DAB0-4420-A02A-E241AE6B31DA}" type="presParOf" srcId="{AEB27109-9886-4B19-BFF8-1CD897437047}" destId="{E465463F-B2E9-45A9-8132-1F998107FBD1}" srcOrd="1" destOrd="0" presId="urn:microsoft.com/office/officeart/2005/8/layout/orgChart1"/>
    <dgm:cxn modelId="{3F5B8B09-9E9E-4BD3-B8C9-38243EB07316}" type="presParOf" srcId="{556DB7CD-1886-4129-A3B4-4B575D688532}" destId="{B638BD41-BBC2-4E3A-95BD-2C7A40E86F8B}" srcOrd="1" destOrd="0" presId="urn:microsoft.com/office/officeart/2005/8/layout/orgChart1"/>
    <dgm:cxn modelId="{F15125E4-9BB3-466C-96E8-42BE52DB3F9F}" type="presParOf" srcId="{556DB7CD-1886-4129-A3B4-4B575D688532}" destId="{54B08000-332F-4C46-9648-CFC66C5CB258}" srcOrd="2" destOrd="0" presId="urn:microsoft.com/office/officeart/2005/8/layout/orgChart1"/>
    <dgm:cxn modelId="{20A938FE-BDEC-45E4-92B2-13D4DEC1FFB2}" type="presParOf" srcId="{5C62447F-367D-480D-B967-67E8B0152FD9}" destId="{D0BD6EC1-4D18-4AA5-8E33-A850B3DF899E}" srcOrd="2" destOrd="0" presId="urn:microsoft.com/office/officeart/2005/8/layout/orgChart1"/>
    <dgm:cxn modelId="{12464C09-2433-418A-8007-467CFD5E8762}" type="presParOf" srcId="{5C62447F-367D-480D-B967-67E8B0152FD9}" destId="{E165DD29-F318-4D27-8C5E-10E5C423E01E}" srcOrd="3" destOrd="0" presId="urn:microsoft.com/office/officeart/2005/8/layout/orgChart1"/>
    <dgm:cxn modelId="{0BD926E3-2A8D-4659-B225-AA77F6E52D2D}" type="presParOf" srcId="{E165DD29-F318-4D27-8C5E-10E5C423E01E}" destId="{40C68811-B755-4BB5-B1D5-91C76AEA4FC4}" srcOrd="0" destOrd="0" presId="urn:microsoft.com/office/officeart/2005/8/layout/orgChart1"/>
    <dgm:cxn modelId="{965C586E-9EDF-4630-8DFC-3FB63E364C54}" type="presParOf" srcId="{40C68811-B755-4BB5-B1D5-91C76AEA4FC4}" destId="{90981622-8007-43A5-81C4-820FE3E33CAF}" srcOrd="0" destOrd="0" presId="urn:microsoft.com/office/officeart/2005/8/layout/orgChart1"/>
    <dgm:cxn modelId="{664C6477-246B-430E-BFC8-B662C3B4605E}" type="presParOf" srcId="{40C68811-B755-4BB5-B1D5-91C76AEA4FC4}" destId="{9371CC31-B8E0-4C75-A6E8-9037E92C9C38}" srcOrd="1" destOrd="0" presId="urn:microsoft.com/office/officeart/2005/8/layout/orgChart1"/>
    <dgm:cxn modelId="{EA6D7A23-8B6C-460D-A2EE-37EB609CAA20}" type="presParOf" srcId="{E165DD29-F318-4D27-8C5E-10E5C423E01E}" destId="{FDBF34C7-CA27-493F-A3DA-9A5834DA04F7}" srcOrd="1" destOrd="0" presId="urn:microsoft.com/office/officeart/2005/8/layout/orgChart1"/>
    <dgm:cxn modelId="{D9D19F81-3A70-4546-B35E-2419596798D0}" type="presParOf" srcId="{E165DD29-F318-4D27-8C5E-10E5C423E01E}" destId="{C21E3983-F73C-4853-A0FE-0190958FA58D}" srcOrd="2" destOrd="0" presId="urn:microsoft.com/office/officeart/2005/8/layout/orgChart1"/>
    <dgm:cxn modelId="{B818201F-815E-46EF-8B83-DF78B4BD54E2}" type="presParOf" srcId="{5C62447F-367D-480D-B967-67E8B0152FD9}" destId="{DADDBA56-DA2F-43DE-AEE9-B62D2B8D1F95}" srcOrd="4" destOrd="0" presId="urn:microsoft.com/office/officeart/2005/8/layout/orgChart1"/>
    <dgm:cxn modelId="{BF2FB5D7-101A-4EC7-A6D1-25A2AE86C1DB}" type="presParOf" srcId="{5C62447F-367D-480D-B967-67E8B0152FD9}" destId="{9C6A4DA6-78B6-4EAE-8C6F-E40340F8459E}" srcOrd="5" destOrd="0" presId="urn:microsoft.com/office/officeart/2005/8/layout/orgChart1"/>
    <dgm:cxn modelId="{76B0BBD7-FD09-4414-97A4-773D1C0B8384}" type="presParOf" srcId="{9C6A4DA6-78B6-4EAE-8C6F-E40340F8459E}" destId="{FAC61EC1-0FF7-4D7D-A9CB-56F64068653C}" srcOrd="0" destOrd="0" presId="urn:microsoft.com/office/officeart/2005/8/layout/orgChart1"/>
    <dgm:cxn modelId="{DB383543-C8FD-4CDA-849C-B9F99751C71A}" type="presParOf" srcId="{FAC61EC1-0FF7-4D7D-A9CB-56F64068653C}" destId="{8C9878B4-6C2A-4E2E-86F5-923719DA6A09}" srcOrd="0" destOrd="0" presId="urn:microsoft.com/office/officeart/2005/8/layout/orgChart1"/>
    <dgm:cxn modelId="{C4BAC223-9819-426E-B40A-C0E13027C92B}" type="presParOf" srcId="{FAC61EC1-0FF7-4D7D-A9CB-56F64068653C}" destId="{EA15D558-6507-4108-BA3B-12A9DBEE775A}" srcOrd="1" destOrd="0" presId="urn:microsoft.com/office/officeart/2005/8/layout/orgChart1"/>
    <dgm:cxn modelId="{31CB3C03-BB35-4E3C-8627-4752BDA38F7C}" type="presParOf" srcId="{9C6A4DA6-78B6-4EAE-8C6F-E40340F8459E}" destId="{AC09D7FC-9BBB-426A-B499-49069B707750}" srcOrd="1" destOrd="0" presId="urn:microsoft.com/office/officeart/2005/8/layout/orgChart1"/>
    <dgm:cxn modelId="{8116428D-50F6-41E6-AA83-1812DCD1B1E1}" type="presParOf" srcId="{9C6A4DA6-78B6-4EAE-8C6F-E40340F8459E}" destId="{367534C5-2370-4533-AB1C-B7FE1CE9568A}" srcOrd="2" destOrd="0" presId="urn:microsoft.com/office/officeart/2005/8/layout/orgChart1"/>
    <dgm:cxn modelId="{A9117861-FAD4-49CB-B103-0E3E66022270}" type="presParOf" srcId="{692D9C6A-B803-48E1-B4C6-3DB73A354E9C}" destId="{5263A38C-4CE6-4D70-97A1-90E0EBB49A2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15D3F9-4E66-41F6-9681-066E537BCF83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98AA132B-F9CB-41D2-8B51-52AE168D782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2</a:t>
          </a:r>
          <a:r>
            <a:rPr kumimoji="0" lang="en-US" b="1" i="0" u="none" strike="noStrike" cap="none" normalizeH="0" baseline="30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nd</a:t>
          </a: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Choose a </a:t>
          </a: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0099FF"/>
              </a:solidFill>
              <a:effectLst/>
              <a:latin typeface="Arial" charset="0"/>
              <a:cs typeface="Arial" charset="0"/>
            </a:rPr>
            <a:t>verb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Is the verb appropriate for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his/her level of language?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How do I want to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assess their knowledge?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A543C26C-AA4D-4A81-996D-E4B4347C0BFF}" type="parTrans" cxnId="{FAC5A6EE-10CD-4C67-9D72-7807BE9031C8}">
      <dgm:prSet/>
      <dgm:spPr/>
    </dgm:pt>
    <dgm:pt modelId="{2E820C2B-1E0C-4DFA-AE37-5A70AD1BA00C}" type="sibTrans" cxnId="{FAC5A6EE-10CD-4C67-9D72-7807BE9031C8}">
      <dgm:prSet/>
      <dgm:spPr/>
    </dgm:pt>
    <dgm:pt modelId="{AA740AFD-2C79-4A58-8426-205A97A9DCD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3rd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Choose a method of </a:t>
          </a: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Arial" charset="0"/>
              <a:cs typeface="Arial" charset="0"/>
            </a:rPr>
            <a:t>support.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How can I help them understand the vocabulary?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2CDA35C2-91CD-4AA3-A11D-6422F3247021}" type="parTrans" cxnId="{8B2591EA-999D-486D-B5B6-534CE6FEBA3C}">
      <dgm:prSet/>
      <dgm:spPr/>
    </dgm:pt>
    <dgm:pt modelId="{E1D5FD62-0FD1-451D-A5CE-453098050DE3}" type="sibTrans" cxnId="{8B2591EA-999D-486D-B5B6-534CE6FEBA3C}">
      <dgm:prSet/>
      <dgm:spPr/>
    </dgm:pt>
    <dgm:pt modelId="{A535C5FA-3136-4386-B657-1929D1D108E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1</a:t>
          </a:r>
          <a:r>
            <a:rPr kumimoji="0" lang="en-US" b="1" i="0" u="none" strike="noStrike" cap="none" normalizeH="0" baseline="30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Choose a </a:t>
          </a: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rPr>
            <a:t>topic</a:t>
          </a:r>
          <a:endParaRPr kumimoji="0" lang="en-US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  <a:cs typeface="Arial" charset="0"/>
          </a:endParaRPr>
        </a:p>
      </dgm:t>
    </dgm:pt>
    <dgm:pt modelId="{F039EA65-98E3-4C70-A7E1-59746851CEE3}" type="parTrans" cxnId="{9E526C7B-0AA3-4D11-A425-712EC00C6CFC}">
      <dgm:prSet/>
      <dgm:spPr/>
    </dgm:pt>
    <dgm:pt modelId="{E241545B-B67B-4DB3-BEC7-938DD3219C67}" type="sibTrans" cxnId="{9E526C7B-0AA3-4D11-A425-712EC00C6CFC}">
      <dgm:prSet/>
      <dgm:spPr/>
    </dgm:pt>
    <dgm:pt modelId="{5166028F-F928-48D1-8A4D-A20E7DBA384D}" type="pres">
      <dgm:prSet presAssocID="{A015D3F9-4E66-41F6-9681-066E537BCF83}" presName="cycle" presStyleCnt="0">
        <dgm:presLayoutVars>
          <dgm:dir/>
          <dgm:resizeHandles val="exact"/>
        </dgm:presLayoutVars>
      </dgm:prSet>
      <dgm:spPr/>
    </dgm:pt>
    <dgm:pt modelId="{123AD8C6-520A-4A6A-98D1-3CA28FBF2853}" type="pres">
      <dgm:prSet presAssocID="{98AA132B-F9CB-41D2-8B51-52AE168D7828}" presName="dummy" presStyleCnt="0"/>
      <dgm:spPr/>
    </dgm:pt>
    <dgm:pt modelId="{CC4B9DD2-9B7E-4B88-B7BD-CB988C4AF909}" type="pres">
      <dgm:prSet presAssocID="{98AA132B-F9CB-41D2-8B51-52AE168D7828}" presName="node" presStyleLbl="revTx" presStyleIdx="0" presStyleCnt="3">
        <dgm:presLayoutVars>
          <dgm:bulletEnabled val="1"/>
        </dgm:presLayoutVars>
      </dgm:prSet>
      <dgm:spPr/>
    </dgm:pt>
    <dgm:pt modelId="{D3CA8E81-1EF4-4F05-A8BA-8A844D66F2DB}" type="pres">
      <dgm:prSet presAssocID="{2E820C2B-1E0C-4DFA-AE37-5A70AD1BA00C}" presName="sibTrans" presStyleLbl="node1" presStyleIdx="0" presStyleCnt="3"/>
      <dgm:spPr/>
    </dgm:pt>
    <dgm:pt modelId="{C331C6DC-E780-47B0-8944-FA84D5D44A4C}" type="pres">
      <dgm:prSet presAssocID="{AA740AFD-2C79-4A58-8426-205A97A9DCDB}" presName="dummy" presStyleCnt="0"/>
      <dgm:spPr/>
    </dgm:pt>
    <dgm:pt modelId="{45EE77B4-9D2E-4084-89FC-F98620CC9F79}" type="pres">
      <dgm:prSet presAssocID="{AA740AFD-2C79-4A58-8426-205A97A9DCDB}" presName="node" presStyleLbl="revTx" presStyleIdx="1" presStyleCnt="3">
        <dgm:presLayoutVars>
          <dgm:bulletEnabled val="1"/>
        </dgm:presLayoutVars>
      </dgm:prSet>
      <dgm:spPr/>
    </dgm:pt>
    <dgm:pt modelId="{F58A76E5-0891-43E0-8661-D6BAE79774FC}" type="pres">
      <dgm:prSet presAssocID="{E1D5FD62-0FD1-451D-A5CE-453098050DE3}" presName="sibTrans" presStyleLbl="node1" presStyleIdx="1" presStyleCnt="3"/>
      <dgm:spPr/>
    </dgm:pt>
    <dgm:pt modelId="{D8C554CD-1FCA-43D5-B840-86074E303B6B}" type="pres">
      <dgm:prSet presAssocID="{A535C5FA-3136-4386-B657-1929D1D108EB}" presName="dummy" presStyleCnt="0"/>
      <dgm:spPr/>
    </dgm:pt>
    <dgm:pt modelId="{AB4FAF78-FDF9-4D56-B356-F932E185CB59}" type="pres">
      <dgm:prSet presAssocID="{A535C5FA-3136-4386-B657-1929D1D108EB}" presName="node" presStyleLbl="revTx" presStyleIdx="2" presStyleCnt="3">
        <dgm:presLayoutVars>
          <dgm:bulletEnabled val="1"/>
        </dgm:presLayoutVars>
      </dgm:prSet>
      <dgm:spPr/>
    </dgm:pt>
    <dgm:pt modelId="{C3CC22F8-11A0-49B8-ADA3-615ED491ABB9}" type="pres">
      <dgm:prSet presAssocID="{E241545B-B67B-4DB3-BEC7-938DD3219C67}" presName="sibTrans" presStyleLbl="node1" presStyleIdx="2" presStyleCnt="3"/>
      <dgm:spPr/>
    </dgm:pt>
  </dgm:ptLst>
  <dgm:cxnLst>
    <dgm:cxn modelId="{9E526C7B-0AA3-4D11-A425-712EC00C6CFC}" srcId="{A015D3F9-4E66-41F6-9681-066E537BCF83}" destId="{A535C5FA-3136-4386-B657-1929D1D108EB}" srcOrd="2" destOrd="0" parTransId="{F039EA65-98E3-4C70-A7E1-59746851CEE3}" sibTransId="{E241545B-B67B-4DB3-BEC7-938DD3219C67}"/>
    <dgm:cxn modelId="{5C2AB7FE-88A7-45E1-9288-0356D5CEAABB}" type="presOf" srcId="{AA740AFD-2C79-4A58-8426-205A97A9DCDB}" destId="{45EE77B4-9D2E-4084-89FC-F98620CC9F79}" srcOrd="0" destOrd="0" presId="urn:microsoft.com/office/officeart/2005/8/layout/cycle1"/>
    <dgm:cxn modelId="{8B2591EA-999D-486D-B5B6-534CE6FEBA3C}" srcId="{A015D3F9-4E66-41F6-9681-066E537BCF83}" destId="{AA740AFD-2C79-4A58-8426-205A97A9DCDB}" srcOrd="1" destOrd="0" parTransId="{2CDA35C2-91CD-4AA3-A11D-6422F3247021}" sibTransId="{E1D5FD62-0FD1-451D-A5CE-453098050DE3}"/>
    <dgm:cxn modelId="{E87E71AE-3B03-4B42-82D0-3BD16500D422}" type="presOf" srcId="{98AA132B-F9CB-41D2-8B51-52AE168D7828}" destId="{CC4B9DD2-9B7E-4B88-B7BD-CB988C4AF909}" srcOrd="0" destOrd="0" presId="urn:microsoft.com/office/officeart/2005/8/layout/cycle1"/>
    <dgm:cxn modelId="{CE9EF13B-3792-44A9-8E7A-9483F45D146E}" type="presOf" srcId="{E241545B-B67B-4DB3-BEC7-938DD3219C67}" destId="{C3CC22F8-11A0-49B8-ADA3-615ED491ABB9}" srcOrd="0" destOrd="0" presId="urn:microsoft.com/office/officeart/2005/8/layout/cycle1"/>
    <dgm:cxn modelId="{4FCD2C36-3CF0-47C2-B2BE-E2D8AE49698A}" type="presOf" srcId="{E1D5FD62-0FD1-451D-A5CE-453098050DE3}" destId="{F58A76E5-0891-43E0-8661-D6BAE79774FC}" srcOrd="0" destOrd="0" presId="urn:microsoft.com/office/officeart/2005/8/layout/cycle1"/>
    <dgm:cxn modelId="{FAC5A6EE-10CD-4C67-9D72-7807BE9031C8}" srcId="{A015D3F9-4E66-41F6-9681-066E537BCF83}" destId="{98AA132B-F9CB-41D2-8B51-52AE168D7828}" srcOrd="0" destOrd="0" parTransId="{A543C26C-AA4D-4A81-996D-E4B4347C0BFF}" sibTransId="{2E820C2B-1E0C-4DFA-AE37-5A70AD1BA00C}"/>
    <dgm:cxn modelId="{F42B815A-B29E-4FFE-B390-2F6A39E0AAAB}" type="presOf" srcId="{2E820C2B-1E0C-4DFA-AE37-5A70AD1BA00C}" destId="{D3CA8E81-1EF4-4F05-A8BA-8A844D66F2DB}" srcOrd="0" destOrd="0" presId="urn:microsoft.com/office/officeart/2005/8/layout/cycle1"/>
    <dgm:cxn modelId="{8FFF6CA1-9D42-4F3E-BE13-229AB557F11B}" type="presOf" srcId="{A015D3F9-4E66-41F6-9681-066E537BCF83}" destId="{5166028F-F928-48D1-8A4D-A20E7DBA384D}" srcOrd="0" destOrd="0" presId="urn:microsoft.com/office/officeart/2005/8/layout/cycle1"/>
    <dgm:cxn modelId="{939FE8E1-2642-4C63-A0A8-135AA225DA7A}" type="presOf" srcId="{A535C5FA-3136-4386-B657-1929D1D108EB}" destId="{AB4FAF78-FDF9-4D56-B356-F932E185CB59}" srcOrd="0" destOrd="0" presId="urn:microsoft.com/office/officeart/2005/8/layout/cycle1"/>
    <dgm:cxn modelId="{48BB998C-F5DC-4223-9344-2405ED576BEE}" type="presParOf" srcId="{5166028F-F928-48D1-8A4D-A20E7DBA384D}" destId="{123AD8C6-520A-4A6A-98D1-3CA28FBF2853}" srcOrd="0" destOrd="0" presId="urn:microsoft.com/office/officeart/2005/8/layout/cycle1"/>
    <dgm:cxn modelId="{958A0503-991D-461B-AA66-F1F3E59C2FAB}" type="presParOf" srcId="{5166028F-F928-48D1-8A4D-A20E7DBA384D}" destId="{CC4B9DD2-9B7E-4B88-B7BD-CB988C4AF909}" srcOrd="1" destOrd="0" presId="urn:microsoft.com/office/officeart/2005/8/layout/cycle1"/>
    <dgm:cxn modelId="{392AA0DF-7E97-43B1-913A-4A18D9CAD285}" type="presParOf" srcId="{5166028F-F928-48D1-8A4D-A20E7DBA384D}" destId="{D3CA8E81-1EF4-4F05-A8BA-8A844D66F2DB}" srcOrd="2" destOrd="0" presId="urn:microsoft.com/office/officeart/2005/8/layout/cycle1"/>
    <dgm:cxn modelId="{E403D2E4-41AA-4638-A896-22B0BA937D09}" type="presParOf" srcId="{5166028F-F928-48D1-8A4D-A20E7DBA384D}" destId="{C331C6DC-E780-47B0-8944-FA84D5D44A4C}" srcOrd="3" destOrd="0" presId="urn:microsoft.com/office/officeart/2005/8/layout/cycle1"/>
    <dgm:cxn modelId="{9A272F8E-0030-4AC8-8745-9A43787321B4}" type="presParOf" srcId="{5166028F-F928-48D1-8A4D-A20E7DBA384D}" destId="{45EE77B4-9D2E-4084-89FC-F98620CC9F79}" srcOrd="4" destOrd="0" presId="urn:microsoft.com/office/officeart/2005/8/layout/cycle1"/>
    <dgm:cxn modelId="{5D4A5680-8DD5-4120-B8EC-ADAD84228B83}" type="presParOf" srcId="{5166028F-F928-48D1-8A4D-A20E7DBA384D}" destId="{F58A76E5-0891-43E0-8661-D6BAE79774FC}" srcOrd="5" destOrd="0" presId="urn:microsoft.com/office/officeart/2005/8/layout/cycle1"/>
    <dgm:cxn modelId="{5B0F5CC9-496C-4363-AB8C-CB551C9DE7DB}" type="presParOf" srcId="{5166028F-F928-48D1-8A4D-A20E7DBA384D}" destId="{D8C554CD-1FCA-43D5-B840-86074E303B6B}" srcOrd="6" destOrd="0" presId="urn:microsoft.com/office/officeart/2005/8/layout/cycle1"/>
    <dgm:cxn modelId="{72FB42B9-4320-4677-B2AD-F0ED0FBCB8CF}" type="presParOf" srcId="{5166028F-F928-48D1-8A4D-A20E7DBA384D}" destId="{AB4FAF78-FDF9-4D56-B356-F932E185CB59}" srcOrd="7" destOrd="0" presId="urn:microsoft.com/office/officeart/2005/8/layout/cycle1"/>
    <dgm:cxn modelId="{EB29FC00-9AF0-45D8-8BBC-7506D4F6DD67}" type="presParOf" srcId="{5166028F-F928-48D1-8A4D-A20E7DBA384D}" destId="{C3CC22F8-11A0-49B8-ADA3-615ED491ABB9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5217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5217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B713873-2E91-48E4-B858-559DBAA3B7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88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21823"/>
            <a:ext cx="564261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217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D7D7E21-ED7D-49D6-8AF8-1E51A87190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15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A1ED3E-57CA-4813-8CD1-1F1931341A8A}" type="slidenum">
              <a:rPr lang="en-US"/>
              <a:pPr/>
              <a:t>1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10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3F3517BD-D39B-4243-A32A-A03983DA50BF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71016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171017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 sz="2400"/>
            </a:p>
          </p:txBody>
        </p:sp>
        <p:sp>
          <p:nvSpPr>
            <p:cNvPr id="171018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71019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 sz="2400"/>
            </a:p>
          </p:txBody>
        </p:sp>
        <p:sp>
          <p:nvSpPr>
            <p:cNvPr id="171020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71021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022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51D31-3AB5-4AC0-A110-8B37E7B62F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85402-236C-4F45-AD72-D6183C0F1E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1EAFC3-08A5-482C-AD76-A6B20428A7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786973D-395E-4B47-A0E0-FE93C33E41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5E67352-AE4D-4018-9467-6E72D4F8A7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1C844-A988-4B0E-BFA8-CCAC6939EB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CB218-4F17-4A25-99A9-256505F85D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479D4-C380-458B-89E0-116327C08E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DFB2D-2492-4A04-9762-9E2CCCDC8B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7B478-9152-407D-8D78-997D6D96F9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C173C-2C11-4878-975D-C8399E5773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F9DB0-1894-49B7-A062-DFE1FDD270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60816-2CAE-4C35-AA64-AE1CB59E26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FF0E6708-6118-4BAF-93A7-68F882934F1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6999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6999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999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999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999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6999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wida.us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da.us/" TargetMode="Externa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da.u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066800"/>
            <a:ext cx="7772400" cy="5105400"/>
          </a:xfrm>
        </p:spPr>
        <p:txBody>
          <a:bodyPr/>
          <a:lstStyle/>
          <a:p>
            <a:r>
              <a:rPr lang="en-US" sz="3800">
                <a:solidFill>
                  <a:srgbClr val="FF0000"/>
                </a:solidFill>
              </a:rPr>
              <a:t>WIDA Standards </a:t>
            </a:r>
            <a:r>
              <a:rPr lang="en-US" sz="4800">
                <a:solidFill>
                  <a:srgbClr val="FF0000"/>
                </a:solidFill>
              </a:rPr>
              <a:t/>
            </a:r>
            <a:br>
              <a:rPr lang="en-US" sz="4800">
                <a:solidFill>
                  <a:srgbClr val="FF0000"/>
                </a:solidFill>
              </a:rPr>
            </a:br>
            <a:r>
              <a:rPr lang="en-US" sz="4800">
                <a:solidFill>
                  <a:srgbClr val="FF0000"/>
                </a:solidFill>
              </a:rPr>
              <a:t/>
            </a:r>
            <a:br>
              <a:rPr lang="en-US" sz="4800">
                <a:solidFill>
                  <a:srgbClr val="FF0000"/>
                </a:solidFill>
              </a:rPr>
            </a:br>
            <a:r>
              <a:rPr lang="en-US" sz="3500">
                <a:solidFill>
                  <a:schemeClr val="accent2"/>
                </a:solidFill>
              </a:rPr>
              <a:t>Using Language Objectives to Differentiate Instruction for ELLs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895600"/>
            <a:ext cx="7696200" cy="2057400"/>
          </a:xfrm>
        </p:spPr>
        <p:txBody>
          <a:bodyPr/>
          <a:lstStyle/>
          <a:p>
            <a:endParaRPr lang="en-US">
              <a:solidFill>
                <a:schemeClr val="accent2"/>
              </a:solidFill>
            </a:endParaRPr>
          </a:p>
          <a:p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2055" name="Picture 7" descr="volunteers_holding_hands_around_e_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0668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Data Driven Instruction:</a:t>
            </a:r>
            <a:br>
              <a:rPr lang="en-US" sz="4000"/>
            </a:br>
            <a:r>
              <a:rPr lang="en-US" sz="4000"/>
              <a:t>Student Roster Reports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LEP students received a language proficiency test called the </a:t>
            </a:r>
            <a:r>
              <a:rPr lang="en-US">
                <a:solidFill>
                  <a:srgbClr val="FF0000"/>
                </a:solidFill>
              </a:rPr>
              <a:t>ACCESS test.</a:t>
            </a:r>
          </a:p>
          <a:p>
            <a:r>
              <a:rPr lang="en-US"/>
              <a:t>This test measures English proficiency in:</a:t>
            </a:r>
          </a:p>
          <a:p>
            <a:pPr lvl="1"/>
            <a:r>
              <a:rPr lang="en-US"/>
              <a:t>Listening</a:t>
            </a:r>
          </a:p>
          <a:p>
            <a:pPr lvl="1"/>
            <a:r>
              <a:rPr lang="en-US"/>
              <a:t>Speaking</a:t>
            </a:r>
          </a:p>
          <a:p>
            <a:pPr lvl="1"/>
            <a:r>
              <a:rPr lang="en-US"/>
              <a:t>Reading</a:t>
            </a:r>
          </a:p>
          <a:p>
            <a:pPr lvl="1"/>
            <a:r>
              <a:rPr lang="en-US"/>
              <a:t>Writing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Student Roster Reports: 2011 ACCESS Scores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2800"/>
              <a:t>Includes scores for all of the ESL students in your school </a:t>
            </a:r>
            <a:r>
              <a:rPr lang="en-US" sz="2800" b="1" i="1"/>
              <a:t>last year.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en-US" sz="2800" b="1" i="1"/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2800"/>
              <a:t>See </a:t>
            </a:r>
            <a:r>
              <a:rPr lang="en-US" sz="2800" b="1">
                <a:solidFill>
                  <a:srgbClr val="00CC00"/>
                </a:solidFill>
              </a:rPr>
              <a:t>highlighted</a:t>
            </a:r>
            <a:r>
              <a:rPr lang="en-US" sz="2800"/>
              <a:t> sections for specific scores.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2800"/>
              <a:t>The following slides will explain how to interpret these scores.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Proficiency Levels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4344988" cy="4302125"/>
          </a:xfrm>
        </p:spPr>
        <p:txBody>
          <a:bodyPr/>
          <a:lstStyle/>
          <a:p>
            <a:endParaRPr lang="en-US" sz="3600">
              <a:solidFill>
                <a:srgbClr val="336699"/>
              </a:solidFill>
            </a:endParaRPr>
          </a:p>
          <a:p>
            <a:endParaRPr lang="en-US"/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5029200" y="1600200"/>
            <a:ext cx="3635375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pic>
        <p:nvPicPr>
          <p:cNvPr id="124933" name="Picture 19" descr="ti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848360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762000" y="2971800"/>
            <a:ext cx="3962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Many of our ESL students are in this range in one or more language domains.</a:t>
            </a:r>
          </a:p>
        </p:txBody>
      </p:sp>
      <p:sp>
        <p:nvSpPr>
          <p:cNvPr id="124936" name="Line 8"/>
          <p:cNvSpPr>
            <a:spLocks noChangeShapeType="1"/>
          </p:cNvSpPr>
          <p:nvPr/>
        </p:nvSpPr>
        <p:spPr bwMode="auto">
          <a:xfrm flipV="1">
            <a:off x="609600" y="2819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37" name="Line 9"/>
          <p:cNvSpPr>
            <a:spLocks noChangeShapeType="1"/>
          </p:cNvSpPr>
          <p:nvPr/>
        </p:nvSpPr>
        <p:spPr bwMode="auto">
          <a:xfrm flipV="1">
            <a:off x="4876800" y="2743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5486400" y="2743200"/>
            <a:ext cx="2209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Students in this area are comparable to native English speakers.</a:t>
            </a:r>
          </a:p>
        </p:txBody>
      </p:sp>
      <p:sp>
        <p:nvSpPr>
          <p:cNvPr id="124940" name="Line 12"/>
          <p:cNvSpPr>
            <a:spLocks noChangeShapeType="1"/>
          </p:cNvSpPr>
          <p:nvPr/>
        </p:nvSpPr>
        <p:spPr bwMode="auto">
          <a:xfrm>
            <a:off x="609600" y="41148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42" name="Line 14"/>
          <p:cNvSpPr>
            <a:spLocks noChangeShapeType="1"/>
          </p:cNvSpPr>
          <p:nvPr/>
        </p:nvSpPr>
        <p:spPr bwMode="auto">
          <a:xfrm flipV="1">
            <a:off x="5257800" y="2819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43" name="Line 15"/>
          <p:cNvSpPr>
            <a:spLocks noChangeShapeType="1"/>
          </p:cNvSpPr>
          <p:nvPr/>
        </p:nvSpPr>
        <p:spPr bwMode="auto">
          <a:xfrm flipV="1">
            <a:off x="7772400" y="2819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44" name="Line 16"/>
          <p:cNvSpPr>
            <a:spLocks noChangeShapeType="1"/>
          </p:cNvSpPr>
          <p:nvPr/>
        </p:nvSpPr>
        <p:spPr bwMode="auto">
          <a:xfrm>
            <a:off x="5257800" y="4343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5715000" y="60960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Source: www.wida.us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are the </a:t>
            </a:r>
            <a:r>
              <a:rPr lang="en-US" sz="4000">
                <a:solidFill>
                  <a:srgbClr val="FF0000"/>
                </a:solidFill>
              </a:rPr>
              <a:t>Language Proficiency Levels?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93875"/>
            <a:ext cx="8534400" cy="5064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b="1">
                <a:solidFill>
                  <a:srgbClr val="FF0000"/>
                </a:solidFill>
              </a:rPr>
              <a:t>1 Entering:</a:t>
            </a:r>
            <a:r>
              <a:rPr lang="en-US" sz="22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>
                <a:solidFill>
                  <a:srgbClr val="0099FF"/>
                </a:solidFill>
              </a:rPr>
              <a:t>minimal</a:t>
            </a:r>
            <a:r>
              <a:rPr lang="en-US" sz="2000"/>
              <a:t> social and academic language </a:t>
            </a:r>
            <a:r>
              <a:rPr lang="en-US" sz="2000" b="1"/>
              <a:t>with </a:t>
            </a:r>
            <a:r>
              <a:rPr lang="en-US" sz="2000" b="1">
                <a:solidFill>
                  <a:srgbClr val="FF0000"/>
                </a:solidFill>
              </a:rPr>
              <a:t>support</a:t>
            </a:r>
          </a:p>
          <a:p>
            <a:pPr>
              <a:lnSpc>
                <a:spcPct val="80000"/>
              </a:lnSpc>
            </a:pPr>
            <a:r>
              <a:rPr lang="en-US" sz="2200" b="1">
                <a:solidFill>
                  <a:srgbClr val="FF0000"/>
                </a:solidFill>
              </a:rPr>
              <a:t>2 Beginning:</a:t>
            </a:r>
            <a:r>
              <a:rPr lang="en-US" sz="2000" b="1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>
                <a:solidFill>
                  <a:srgbClr val="0099FF"/>
                </a:solidFill>
              </a:rPr>
              <a:t>uses some</a:t>
            </a:r>
            <a:r>
              <a:rPr lang="en-US" sz="2000"/>
              <a:t> social and academic language </a:t>
            </a:r>
            <a:r>
              <a:rPr lang="en-US" sz="2000" b="1"/>
              <a:t>with </a:t>
            </a:r>
            <a:r>
              <a:rPr lang="en-US" sz="2000" b="1">
                <a:solidFill>
                  <a:srgbClr val="FF0000"/>
                </a:solidFill>
              </a:rPr>
              <a:t>support</a:t>
            </a:r>
          </a:p>
          <a:p>
            <a:pPr>
              <a:lnSpc>
                <a:spcPct val="80000"/>
              </a:lnSpc>
            </a:pPr>
            <a:r>
              <a:rPr lang="en-US" sz="2200" b="1">
                <a:solidFill>
                  <a:srgbClr val="FF0000"/>
                </a:solidFill>
              </a:rPr>
              <a:t>3 Developing:</a:t>
            </a:r>
            <a:r>
              <a:rPr lang="en-US" sz="2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>
                <a:solidFill>
                  <a:srgbClr val="0099FF"/>
                </a:solidFill>
              </a:rPr>
              <a:t>uses social English</a:t>
            </a:r>
            <a:r>
              <a:rPr lang="en-US" sz="2000"/>
              <a:t> and </a:t>
            </a:r>
            <a:r>
              <a:rPr lang="en-US" sz="2000">
                <a:solidFill>
                  <a:srgbClr val="0099FF"/>
                </a:solidFill>
              </a:rPr>
              <a:t>SOME</a:t>
            </a:r>
            <a:r>
              <a:rPr lang="en-US" sz="2000"/>
              <a:t> academic language </a:t>
            </a:r>
            <a:r>
              <a:rPr lang="en-US" sz="2000" b="1"/>
              <a:t>with </a:t>
            </a:r>
            <a:r>
              <a:rPr lang="en-US" sz="2000" b="1">
                <a:solidFill>
                  <a:srgbClr val="FF0000"/>
                </a:solidFill>
              </a:rPr>
              <a:t>support</a:t>
            </a:r>
          </a:p>
          <a:p>
            <a:pPr>
              <a:lnSpc>
                <a:spcPct val="80000"/>
              </a:lnSpc>
            </a:pPr>
            <a:r>
              <a:rPr lang="en-US" sz="2200" b="1">
                <a:solidFill>
                  <a:srgbClr val="FF0000"/>
                </a:solidFill>
              </a:rPr>
              <a:t>4 Expanding:</a:t>
            </a:r>
            <a:r>
              <a:rPr lang="en-US" sz="15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>
                <a:solidFill>
                  <a:srgbClr val="0099FF"/>
                </a:solidFill>
              </a:rPr>
              <a:t>uses social English</a:t>
            </a:r>
            <a:r>
              <a:rPr lang="en-US" sz="2000"/>
              <a:t> and </a:t>
            </a:r>
            <a:r>
              <a:rPr lang="en-US" sz="2000">
                <a:solidFill>
                  <a:srgbClr val="0099FF"/>
                </a:solidFill>
              </a:rPr>
              <a:t>some technical</a:t>
            </a:r>
            <a:r>
              <a:rPr lang="en-US" sz="2000"/>
              <a:t> academic language</a:t>
            </a:r>
          </a:p>
          <a:p>
            <a:pPr>
              <a:lnSpc>
                <a:spcPct val="80000"/>
              </a:lnSpc>
            </a:pPr>
            <a:r>
              <a:rPr lang="en-US" sz="2200" b="1">
                <a:solidFill>
                  <a:srgbClr val="FF0000"/>
                </a:solidFill>
              </a:rPr>
              <a:t>5 Bridging:</a:t>
            </a:r>
            <a:r>
              <a:rPr lang="en-US" sz="1700" b="1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>
                <a:solidFill>
                  <a:srgbClr val="0099FF"/>
                </a:solidFill>
              </a:rPr>
              <a:t>uses social and academic language</a:t>
            </a:r>
            <a:r>
              <a:rPr lang="en-US" sz="2000"/>
              <a:t> working with </a:t>
            </a:r>
            <a:r>
              <a:rPr lang="en-US" sz="2000" u="sng">
                <a:solidFill>
                  <a:srgbClr val="0099FF"/>
                </a:solidFill>
              </a:rPr>
              <a:t>grade level material</a:t>
            </a:r>
            <a:r>
              <a:rPr lang="en-US" sz="2000" u="sng"/>
              <a:t> </a:t>
            </a:r>
          </a:p>
          <a:p>
            <a:pPr>
              <a:lnSpc>
                <a:spcPct val="80000"/>
              </a:lnSpc>
            </a:pPr>
            <a:r>
              <a:rPr lang="en-US" sz="2200" b="1">
                <a:solidFill>
                  <a:srgbClr val="FF0000"/>
                </a:solidFill>
              </a:rPr>
              <a:t>6 Reaching:</a:t>
            </a:r>
            <a:r>
              <a:rPr lang="en-US" sz="2000" b="1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uses social and academic language at the </a:t>
            </a:r>
            <a:r>
              <a:rPr lang="en-US" sz="2000" u="sng">
                <a:solidFill>
                  <a:srgbClr val="0099FF"/>
                </a:solidFill>
              </a:rPr>
              <a:t>highest level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457200" y="1752600"/>
            <a:ext cx="8305800" cy="1981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Continuum of Second Language Acquisition</a:t>
            </a:r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00CC00"/>
                </a:solidFill>
              </a:rPr>
              <a:t>Entering: 1</a:t>
            </a:r>
            <a:r>
              <a:rPr lang="en-US"/>
              <a:t>				             </a:t>
            </a:r>
            <a:r>
              <a:rPr lang="en-US">
                <a:solidFill>
                  <a:srgbClr val="0099FF"/>
                </a:solidFill>
              </a:rPr>
              <a:t>Reaching: 6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i="1">
                <a:solidFill>
                  <a:srgbClr val="FF0000"/>
                </a:solidFill>
              </a:rPr>
              <a:t>The second language acquisition process involves gradual scaffolding from: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i="1"/>
              <a:t>Concrete ideas/concepts		                       Abstract ideas/concepts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i="1"/>
              <a:t>Familiar situations			          Unfamiliar situations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i="1"/>
              <a:t>General vocabulary			          Technical vocabulary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i="1"/>
              <a:t>Single Words &amp; Phrases		          Extended discourse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i="1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i="1"/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en-US" sz="1700"/>
              <a:t>Source: page RG12 WIDA Standards Booklet</a:t>
            </a:r>
          </a:p>
        </p:txBody>
      </p:sp>
      <p:sp>
        <p:nvSpPr>
          <p:cNvPr id="122884" name="AutoShape 4"/>
          <p:cNvSpPr>
            <a:spLocks noChangeArrowheads="1"/>
          </p:cNvSpPr>
          <p:nvPr/>
        </p:nvSpPr>
        <p:spPr bwMode="auto">
          <a:xfrm>
            <a:off x="3276600" y="3276600"/>
            <a:ext cx="2362200" cy="1219200"/>
          </a:xfrm>
          <a:prstGeom prst="rightArrow">
            <a:avLst>
              <a:gd name="adj1" fmla="val 50000"/>
              <a:gd name="adj2" fmla="val 484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is the difference between specialized and technical vocabulary?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040188" cy="4302125"/>
          </a:xfrm>
        </p:spPr>
        <p:txBody>
          <a:bodyPr/>
          <a:lstStyle/>
          <a:p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	</a:t>
            </a:r>
          </a:p>
          <a:p>
            <a:endParaRPr lang="en-US" sz="2800"/>
          </a:p>
        </p:txBody>
      </p:sp>
      <p:graphicFrame>
        <p:nvGraphicFramePr>
          <p:cNvPr id="134224" name="Group 80"/>
          <p:cNvGraphicFramePr>
            <a:graphicFrameLocks noGrp="1"/>
          </p:cNvGraphicFramePr>
          <p:nvPr>
            <p:ph sz="half" idx="2"/>
          </p:nvPr>
        </p:nvGraphicFramePr>
        <p:xfrm>
          <a:off x="304800" y="1905000"/>
          <a:ext cx="8458200" cy="5084064"/>
        </p:xfrm>
        <a:graphic>
          <a:graphicData uri="http://schemas.openxmlformats.org/drawingml/2006/table">
            <a:tbl>
              <a:tblPr/>
              <a:tblGrid>
                <a:gridCol w="2003425"/>
                <a:gridCol w="2001838"/>
                <a:gridCol w="1946275"/>
                <a:gridCol w="2506662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General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Specific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Technical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Math     1-2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 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4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3-5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person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character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protagonist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Science  6-8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knee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kneecap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patella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Social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Studies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9-12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population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Demographics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RG-46  Figure 5C WIDA Resource Guide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When are students considered English language proficient?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ACCESS results are as followed </a:t>
            </a:r>
            <a:r>
              <a:rPr lang="en-US">
                <a:solidFill>
                  <a:srgbClr val="FF0000"/>
                </a:solidFill>
              </a:rPr>
              <a:t>to exit</a:t>
            </a:r>
            <a:r>
              <a:rPr lang="en-US"/>
              <a:t> the ESL program.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Reading=4.0       </a:t>
            </a:r>
            <a:r>
              <a:rPr lang="en-US">
                <a:solidFill>
                  <a:srgbClr val="FF0000"/>
                </a:solidFill>
              </a:rPr>
              <a:t>Expanding</a:t>
            </a:r>
          </a:p>
          <a:p>
            <a:pPr lvl="1">
              <a:lnSpc>
                <a:spcPct val="90000"/>
              </a:lnSpc>
            </a:pPr>
            <a:r>
              <a:rPr lang="en-US"/>
              <a:t>Writing=4.0        </a:t>
            </a:r>
            <a:r>
              <a:rPr lang="en-US">
                <a:solidFill>
                  <a:srgbClr val="FF0000"/>
                </a:solidFill>
              </a:rPr>
              <a:t>Expanding</a:t>
            </a:r>
          </a:p>
          <a:p>
            <a:pPr lvl="1">
              <a:lnSpc>
                <a:spcPct val="90000"/>
              </a:lnSpc>
            </a:pPr>
            <a:r>
              <a:rPr lang="en-US"/>
              <a:t>Composite </a:t>
            </a:r>
            <a:r>
              <a:rPr lang="en-US" sz="2600"/>
              <a:t>(Overall Score)=</a:t>
            </a:r>
            <a:r>
              <a:rPr lang="en-US"/>
              <a:t>4.8 </a:t>
            </a:r>
            <a:r>
              <a:rPr lang="en-US">
                <a:solidFill>
                  <a:srgbClr val="FF0000"/>
                </a:solidFill>
              </a:rPr>
              <a:t>Expanding/Bridging Level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Students that exit the program are monitored for </a:t>
            </a:r>
          </a:p>
          <a:p>
            <a:pPr lvl="1"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 u="sng">
                <a:solidFill>
                  <a:srgbClr val="FF0000"/>
                </a:solidFill>
              </a:rPr>
              <a:t>2 years. </a:t>
            </a:r>
            <a:r>
              <a:rPr lang="en-US" b="1" i="1" u="sng"/>
              <a:t>Temporary support is given when needed.</a:t>
            </a:r>
            <a:endParaRPr lang="en-US" b="1" i="1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What should we expect from our students?</a:t>
            </a:r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438400"/>
          </a:xfrm>
        </p:spPr>
        <p:txBody>
          <a:bodyPr/>
          <a:lstStyle/>
          <a:p>
            <a:r>
              <a:rPr lang="en-US" b="1"/>
              <a:t>Important references:</a:t>
            </a:r>
          </a:p>
          <a:p>
            <a:endParaRPr lang="en-US" b="1"/>
          </a:p>
          <a:p>
            <a:r>
              <a:rPr lang="en-US"/>
              <a:t>Performance Definitions</a:t>
            </a:r>
          </a:p>
          <a:p>
            <a:r>
              <a:rPr lang="en-US"/>
              <a:t>Can Do Descriptors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sz="4000"/>
              <a:t>More about Language Proficiency Levels:</a:t>
            </a:r>
            <a:br>
              <a:rPr lang="en-US" sz="4000"/>
            </a:br>
            <a:r>
              <a:rPr lang="en-US" sz="4000"/>
              <a:t>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Performance Definitions- 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Describes at each level what students can process, understand, produce or use.</a:t>
            </a:r>
          </a:p>
          <a:p>
            <a:endParaRPr lang="en-US">
              <a:solidFill>
                <a:srgbClr val="FF0000"/>
              </a:solidFill>
            </a:endParaRPr>
          </a:p>
          <a:p>
            <a:pPr lvl="1"/>
            <a:r>
              <a:rPr lang="en-US"/>
              <a:t>Refer to page </a:t>
            </a:r>
            <a:r>
              <a:rPr lang="en-US" b="1" u="sng"/>
              <a:t>RG-45</a:t>
            </a:r>
            <a:r>
              <a:rPr lang="en-US"/>
              <a:t>  in your Resource Guide</a:t>
            </a:r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/>
            <a:r>
              <a:rPr lang="en-US" u="sng"/>
              <a:t>Read and discuss characteristics of each level with your group.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Can Do Descriptors</a:t>
            </a:r>
            <a:br>
              <a:rPr lang="en-US" sz="4000"/>
            </a:br>
            <a:r>
              <a:rPr lang="en-US" sz="4000"/>
              <a:t>What can my student do?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500"/>
          </a:p>
          <a:p>
            <a:pPr>
              <a:lnSpc>
                <a:spcPct val="90000"/>
              </a:lnSpc>
            </a:pPr>
            <a:r>
              <a:rPr lang="en-US" sz="2500"/>
              <a:t>Refer to page </a:t>
            </a:r>
            <a:r>
              <a:rPr lang="en-US" sz="2500" b="1" u="sng"/>
              <a:t>RG 58</a:t>
            </a:r>
            <a:r>
              <a:rPr lang="en-US" sz="2500"/>
              <a:t> in your Resource Guide</a:t>
            </a:r>
          </a:p>
          <a:p>
            <a:pPr>
              <a:lnSpc>
                <a:spcPct val="90000"/>
              </a:lnSpc>
            </a:pPr>
            <a:r>
              <a:rPr lang="en-US" sz="2500"/>
              <a:t>BEST resource!</a:t>
            </a:r>
          </a:p>
          <a:p>
            <a:pPr>
              <a:lnSpc>
                <a:spcPct val="90000"/>
              </a:lnSpc>
            </a:pPr>
            <a:r>
              <a:rPr lang="en-US" sz="2500"/>
              <a:t>Helps us answers the question: 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What can I expect from my students?</a:t>
            </a:r>
          </a:p>
          <a:p>
            <a:pPr lvl="2">
              <a:lnSpc>
                <a:spcPct val="90000"/>
              </a:lnSpc>
            </a:pPr>
            <a:endParaRPr lang="en-US" sz="2000"/>
          </a:p>
          <a:p>
            <a:pPr lvl="2">
              <a:lnSpc>
                <a:spcPct val="90000"/>
              </a:lnSpc>
            </a:pPr>
            <a:r>
              <a:rPr lang="en-US" sz="2000"/>
              <a:t>Using a highlighter, mark the verbs that you see on the handout. </a:t>
            </a:r>
          </a:p>
          <a:p>
            <a:pPr lvl="2">
              <a:lnSpc>
                <a:spcPct val="90000"/>
              </a:lnSpc>
            </a:pPr>
            <a:endParaRPr lang="en-US" sz="2000"/>
          </a:p>
          <a:p>
            <a:pPr lvl="2">
              <a:lnSpc>
                <a:spcPct val="90000"/>
              </a:lnSpc>
            </a:pPr>
            <a:r>
              <a:rPr lang="en-US" sz="2000"/>
              <a:t>Notice the types of verbs we use at each proficiency level.   </a:t>
            </a:r>
          </a:p>
          <a:p>
            <a:pPr lvl="2">
              <a:lnSpc>
                <a:spcPct val="90000"/>
              </a:lnSpc>
            </a:pPr>
            <a:endParaRPr lang="en-US" sz="2000"/>
          </a:p>
          <a:p>
            <a:pPr lvl="2" algn="ctr">
              <a:lnSpc>
                <a:spcPct val="90000"/>
              </a:lnSpc>
            </a:pPr>
            <a:r>
              <a:rPr lang="en-US" b="1" i="1" u="sng">
                <a:solidFill>
                  <a:srgbClr val="FF0000"/>
                </a:solidFill>
              </a:rPr>
              <a:t>These verbs help us create formative assessment tasks that are appropriate for a particular language level.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What is WIDA?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657600"/>
            <a:ext cx="6553200" cy="3048000"/>
          </a:xfrm>
        </p:spPr>
        <p:txBody>
          <a:bodyPr/>
          <a:lstStyle/>
          <a:p>
            <a:pPr algn="ctr"/>
            <a:r>
              <a:rPr lang="en-US" b="1"/>
              <a:t>ELD Standards (English Language Development Standards / NC Essential Standards)</a:t>
            </a:r>
          </a:p>
          <a:p>
            <a:pPr algn="ctr"/>
            <a:endParaRPr lang="en-US" b="1"/>
          </a:p>
          <a:p>
            <a:pPr algn="ctr"/>
            <a:r>
              <a:rPr lang="en-US" sz="2400" i="1">
                <a:solidFill>
                  <a:srgbClr val="FF0000"/>
                </a:solidFill>
              </a:rPr>
              <a:t>Common Core Training with ESL Strategies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39825"/>
          </a:xfrm>
        </p:spPr>
        <p:txBody>
          <a:bodyPr/>
          <a:lstStyle/>
          <a:p>
            <a:pPr algn="ctr"/>
            <a:r>
              <a:rPr lang="en-US" sz="4000"/>
              <a:t/>
            </a:r>
            <a:br>
              <a:rPr lang="en-US" sz="4000"/>
            </a:br>
            <a:r>
              <a:rPr lang="en-US" sz="4000"/>
              <a:t>Now, select a student from the Student Roster Report provided.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921125"/>
          </a:xfrm>
        </p:spPr>
        <p:txBody>
          <a:bodyPr/>
          <a:lstStyle/>
          <a:p>
            <a:r>
              <a:rPr lang="en-US"/>
              <a:t>Using the </a:t>
            </a:r>
            <a:r>
              <a:rPr lang="en-US">
                <a:solidFill>
                  <a:srgbClr val="FF0000"/>
                </a:solidFill>
              </a:rPr>
              <a:t>Can Do’s</a:t>
            </a:r>
            <a:r>
              <a:rPr lang="en-US"/>
              <a:t> and </a:t>
            </a:r>
            <a:r>
              <a:rPr lang="en-US">
                <a:solidFill>
                  <a:srgbClr val="FF0000"/>
                </a:solidFill>
              </a:rPr>
              <a:t>Performance Definitions</a:t>
            </a:r>
            <a:r>
              <a:rPr lang="en-US"/>
              <a:t>, discuss how the rubrics can help you understand what the student </a:t>
            </a:r>
            <a:r>
              <a:rPr lang="en-US" b="1" u="sng"/>
              <a:t>can do</a:t>
            </a:r>
            <a:r>
              <a:rPr lang="en-US"/>
              <a:t> and what we should </a:t>
            </a:r>
            <a:r>
              <a:rPr lang="en-US" b="1" u="sng"/>
              <a:t>expect</a:t>
            </a:r>
            <a:r>
              <a:rPr lang="en-US"/>
              <a:t> them to do. </a:t>
            </a:r>
          </a:p>
          <a:p>
            <a:endParaRPr lang="en-US" b="1"/>
          </a:p>
          <a:p>
            <a:pPr>
              <a:buFont typeface="Wingdings" pitchFamily="2" charset="2"/>
              <a:buNone/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How to Create a Language Objective</a:t>
            </a:r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How to create a language objective: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100"/>
              <a:t>Language Objectives have </a:t>
            </a:r>
            <a:r>
              <a:rPr lang="en-US" sz="4100" b="1" u="sng"/>
              <a:t>3 parts</a:t>
            </a:r>
            <a:r>
              <a:rPr lang="en-US" sz="4100"/>
              <a:t>: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 lvl="1" algn="ctr"/>
            <a:r>
              <a:rPr lang="en-US" sz="3600" b="1">
                <a:solidFill>
                  <a:srgbClr val="FF0000"/>
                </a:solidFill>
              </a:rPr>
              <a:t>Verb</a:t>
            </a:r>
            <a:r>
              <a:rPr lang="en-US" sz="3600"/>
              <a:t> + Topic + </a:t>
            </a:r>
            <a:r>
              <a:rPr lang="en-US" sz="3600" b="1">
                <a:solidFill>
                  <a:srgbClr val="0099FF"/>
                </a:solidFill>
              </a:rPr>
              <a:t>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39825"/>
          </a:xfrm>
        </p:spPr>
        <p:txBody>
          <a:bodyPr/>
          <a:lstStyle/>
          <a:p>
            <a:r>
              <a:rPr lang="en-US" sz="4000"/>
              <a:t>Creating a language objective: </a:t>
            </a:r>
            <a:br>
              <a:rPr lang="en-US" sz="4000"/>
            </a:br>
            <a:r>
              <a:rPr lang="en-US" sz="4000"/>
              <a:t>step-by-step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-457200" y="914400"/>
          <a:ext cx="93726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Verbs are POWERFUL!</a:t>
            </a:r>
            <a:br>
              <a:rPr lang="en-US" sz="4000"/>
            </a:br>
            <a:r>
              <a:rPr lang="en-US" sz="4000"/>
              <a:t>WIDA and NC FALCON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876800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sz="3600" b="1"/>
              <a:t>V</a:t>
            </a:r>
            <a:r>
              <a:rPr lang="en-US" sz="2200" b="1"/>
              <a:t>ERB = FORMATIVE ASSESSMENT (Differentiation)</a:t>
            </a:r>
          </a:p>
          <a:p>
            <a:pPr lvl="1"/>
            <a:endParaRPr lang="en-US" sz="2200" b="1"/>
          </a:p>
          <a:p>
            <a:pPr lvl="2"/>
            <a:r>
              <a:rPr lang="en-US" b="1">
                <a:solidFill>
                  <a:srgbClr val="0099FF"/>
                </a:solidFill>
              </a:rPr>
              <a:t>How will the student </a:t>
            </a:r>
            <a:r>
              <a:rPr lang="en-US" b="1" u="sng">
                <a:solidFill>
                  <a:srgbClr val="0099FF"/>
                </a:solidFill>
              </a:rPr>
              <a:t>demonstrate understanding</a:t>
            </a:r>
            <a:r>
              <a:rPr lang="en-US" b="1">
                <a:solidFill>
                  <a:srgbClr val="0099FF"/>
                </a:solidFill>
              </a:rPr>
              <a:t>?</a:t>
            </a:r>
          </a:p>
          <a:p>
            <a:pPr lvl="2"/>
            <a:r>
              <a:rPr lang="en-US" b="1">
                <a:solidFill>
                  <a:srgbClr val="0099FF"/>
                </a:solidFill>
              </a:rPr>
              <a:t>Is the selected verb </a:t>
            </a:r>
            <a:r>
              <a:rPr lang="en-US" b="1" u="sng">
                <a:solidFill>
                  <a:srgbClr val="0099FF"/>
                </a:solidFill>
              </a:rPr>
              <a:t>appropriate</a:t>
            </a:r>
            <a:r>
              <a:rPr lang="en-US" b="1">
                <a:solidFill>
                  <a:srgbClr val="0099FF"/>
                </a:solidFill>
              </a:rPr>
              <a:t> for the </a:t>
            </a:r>
            <a:r>
              <a:rPr lang="en-US" b="1" u="sng">
                <a:solidFill>
                  <a:srgbClr val="0099FF"/>
                </a:solidFill>
              </a:rPr>
              <a:t>language level of my student</a:t>
            </a:r>
            <a:r>
              <a:rPr lang="en-US" b="1">
                <a:solidFill>
                  <a:srgbClr val="0099FF"/>
                </a:solidFill>
              </a:rPr>
              <a:t>?</a:t>
            </a:r>
          </a:p>
          <a:p>
            <a:pPr lvl="2"/>
            <a:r>
              <a:rPr lang="en-US" b="1">
                <a:solidFill>
                  <a:srgbClr val="0099FF"/>
                </a:solidFill>
              </a:rPr>
              <a:t>Can this </a:t>
            </a:r>
            <a:r>
              <a:rPr lang="en-US" b="1" u="sng">
                <a:solidFill>
                  <a:srgbClr val="0099FF"/>
                </a:solidFill>
              </a:rPr>
              <a:t>mode of communication</a:t>
            </a:r>
            <a:r>
              <a:rPr lang="en-US" b="1">
                <a:solidFill>
                  <a:srgbClr val="0099FF"/>
                </a:solidFill>
              </a:rPr>
              <a:t> (VERB) help students demonstrate what they </a:t>
            </a:r>
            <a:r>
              <a:rPr lang="en-US" b="1" u="sng">
                <a:solidFill>
                  <a:srgbClr val="0099FF"/>
                </a:solidFill>
              </a:rPr>
              <a:t>TRULY know</a:t>
            </a:r>
            <a:r>
              <a:rPr lang="en-US" b="1">
                <a:solidFill>
                  <a:srgbClr val="0099FF"/>
                </a:solidFill>
              </a:rPr>
              <a:t>?</a:t>
            </a:r>
          </a:p>
          <a:p>
            <a:pPr>
              <a:buFont typeface="Wingdings" pitchFamily="2" charset="2"/>
              <a:buNone/>
            </a:pPr>
            <a:endParaRPr lang="en-US" sz="1900" b="1" i="1" u="sng"/>
          </a:p>
          <a:p>
            <a:pPr algn="ctr">
              <a:buFont typeface="Wingdings" pitchFamily="2" charset="2"/>
              <a:buNone/>
            </a:pPr>
            <a:r>
              <a:rPr lang="en-US" sz="2400" b="1"/>
              <a:t>Refer to handouts that show lists of verbs in your folder.</a:t>
            </a:r>
          </a:p>
        </p:txBody>
      </p:sp>
      <p:pic>
        <p:nvPicPr>
          <p:cNvPr id="82948" name="Picture 4" descr="MC900090608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52400"/>
            <a:ext cx="2667000" cy="1403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Why give support?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Levels the language playing field</a:t>
            </a:r>
          </a:p>
          <a:p>
            <a:r>
              <a:rPr lang="en-US"/>
              <a:t>Makes challenging vocabulary understandable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  <a:p>
            <a:r>
              <a:rPr lang="en-US"/>
              <a:t>Please refer to page </a:t>
            </a:r>
            <a:r>
              <a:rPr lang="en-US" b="1" u="sng"/>
              <a:t>RG-21</a:t>
            </a:r>
            <a:r>
              <a:rPr lang="en-US"/>
              <a:t> for types of supports across content areas.</a:t>
            </a:r>
          </a:p>
        </p:txBody>
      </p:sp>
      <p:pic>
        <p:nvPicPr>
          <p:cNvPr id="81927" name="Picture 7" descr="MC90007874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3352800"/>
            <a:ext cx="1260475" cy="2863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4572000"/>
          </a:xfrm>
        </p:spPr>
        <p:txBody>
          <a:bodyPr/>
          <a:lstStyle/>
          <a:p>
            <a:r>
              <a:rPr lang="en-US" sz="3600"/>
              <a:t>3.E.2.2 Compare Earth’s land features (including volcanoes, mountains, valleys, canyons, caverns, and islands) by using</a:t>
            </a:r>
            <a:br>
              <a:rPr lang="en-US" sz="3600"/>
            </a:br>
            <a:r>
              <a:rPr lang="en-US" sz="3600">
                <a:solidFill>
                  <a:srgbClr val="0099FF"/>
                </a:solidFill>
              </a:rPr>
              <a:t>models, pictures, diagrams, and maps.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329" name="Group 57"/>
          <p:cNvGraphicFramePr>
            <a:graphicFrameLocks noGrp="1"/>
          </p:cNvGraphicFramePr>
          <p:nvPr>
            <p:ph/>
          </p:nvPr>
        </p:nvGraphicFramePr>
        <p:xfrm>
          <a:off x="304800" y="762000"/>
          <a:ext cx="8229600" cy="6431280"/>
        </p:xfrm>
        <a:graphic>
          <a:graphicData uri="http://schemas.openxmlformats.org/drawingml/2006/table">
            <a:tbl>
              <a:tblPr/>
              <a:tblGrid>
                <a:gridCol w="1646238"/>
                <a:gridCol w="1858962"/>
                <a:gridCol w="1600200"/>
                <a:gridCol w="1477963"/>
                <a:gridCol w="1646237"/>
              </a:tblGrid>
              <a:tr h="6046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Level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Match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pictures of landforms using word cards with a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partner.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Point to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pictures of landforms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when asked questions. (“Which one is a mountain”)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Level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Categorize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landforms by their characteristics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using picture cards.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Explain in phrases or short sentences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each category with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teacher support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Level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Follow multi-step directions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to complete a model of landforms using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illustrations from the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Write a brief description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of each landform presented in the model using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words and illustrations from the text.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Level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Compare and contrast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different landforms using the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text and a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Venn diagram with a partner.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Summarize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the similarities and differences between two landforms using a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Venn diagram.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Level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Explain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physical chararacter-istics of landforms using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pictures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and technical vocabulary from an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alphabox.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Produce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an informational article about a popular landform in the world using information found on the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internet.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1600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r>
              <a:rPr lang="en-US" sz="2800" b="1"/>
              <a:t>2.RL.7</a:t>
            </a:r>
          </a:p>
          <a:p>
            <a:pPr algn="ctr"/>
            <a:r>
              <a:rPr lang="en-US" sz="2800" b="1"/>
              <a:t>Use information gained from the illustrations and words in a print or digital text to demonstrate understanding of its characters, setting, or plot.</a:t>
            </a:r>
          </a:p>
          <a:p>
            <a:pPr algn="ctr"/>
            <a:r>
              <a:rPr lang="en-US" sz="3700" b="1">
                <a:solidFill>
                  <a:srgbClr val="FF0000"/>
                </a:solidFill>
              </a:rPr>
              <a:t>Learning Target</a:t>
            </a:r>
          </a:p>
          <a:p>
            <a:r>
              <a:rPr lang="en-US" sz="2800" b="1"/>
              <a:t>I CAN</a:t>
            </a:r>
            <a:r>
              <a:rPr lang="en-US" sz="2800"/>
              <a:t> describe how a character feels using the illustrations and the text.</a:t>
            </a:r>
          </a:p>
          <a:p>
            <a:pPr algn="ctr"/>
            <a:r>
              <a:rPr lang="en-US" sz="3700" b="1">
                <a:solidFill>
                  <a:srgbClr val="FF0000"/>
                </a:solidFill>
              </a:rPr>
              <a:t>Criteria for Success</a:t>
            </a:r>
          </a:p>
          <a:p>
            <a:r>
              <a:rPr lang="en-US" sz="2800" b="1"/>
              <a:t>I WILL</a:t>
            </a:r>
            <a:r>
              <a:rPr lang="en-US" sz="2800"/>
              <a:t> identify how the character is feeling using picture cards. </a:t>
            </a:r>
          </a:p>
          <a:p>
            <a:r>
              <a:rPr lang="en-US" sz="2800" b="1"/>
              <a:t>I WILL</a:t>
            </a:r>
            <a:r>
              <a:rPr lang="en-US" sz="2800"/>
              <a:t> point out examples from the text and illustrations to support my choice.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1.RF.3b  Decode regularly spelled one syllable words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0000"/>
                </a:solidFill>
              </a:rPr>
              <a:t>Learning Target</a:t>
            </a:r>
          </a:p>
          <a:p>
            <a:r>
              <a:rPr lang="en-US"/>
              <a:t>I CAN read one syllable words.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Criteria for Success</a:t>
            </a:r>
          </a:p>
          <a:p>
            <a:r>
              <a:rPr lang="en-US"/>
              <a:t>I WILL </a:t>
            </a:r>
            <a:r>
              <a:rPr lang="en-US">
                <a:solidFill>
                  <a:srgbClr val="FF0000"/>
                </a:solidFill>
              </a:rPr>
              <a:t>identify</a:t>
            </a:r>
            <a:r>
              <a:rPr lang="en-US"/>
              <a:t> each letter sound in a word using </a:t>
            </a:r>
            <a:r>
              <a:rPr lang="en-US">
                <a:solidFill>
                  <a:srgbClr val="003399"/>
                </a:solidFill>
              </a:rPr>
              <a:t>sound boxes.</a:t>
            </a:r>
          </a:p>
          <a:p>
            <a:r>
              <a:rPr lang="en-US"/>
              <a:t>I WILL </a:t>
            </a:r>
            <a:r>
              <a:rPr lang="en-US">
                <a:solidFill>
                  <a:srgbClr val="FF0000"/>
                </a:solidFill>
              </a:rPr>
              <a:t>produce</a:t>
            </a:r>
            <a:r>
              <a:rPr lang="en-US"/>
              <a:t> a new word by changing the beginning sound in a word using </a:t>
            </a:r>
            <a:r>
              <a:rPr lang="en-US">
                <a:solidFill>
                  <a:srgbClr val="003399"/>
                </a:solidFill>
              </a:rPr>
              <a:t>sound boxes.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WIDA?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WIDA stands for World-Class Instructional Design and Assessment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Adopted by 22 states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Visit the WIDA website: </a:t>
            </a:r>
            <a:r>
              <a:rPr lang="en-US">
                <a:hlinkClick r:id="rId2"/>
              </a:rPr>
              <a:t>http://www.wida.us/</a:t>
            </a:r>
            <a:endParaRPr lang="en-US"/>
          </a:p>
          <a:p>
            <a:endParaRPr lang="en-US"/>
          </a:p>
        </p:txBody>
      </p:sp>
      <p:pic>
        <p:nvPicPr>
          <p:cNvPr id="59397" name="Picture 5" descr="standards_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667000"/>
            <a:ext cx="222885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15313" cy="990600"/>
          </a:xfrm>
        </p:spPr>
        <p:txBody>
          <a:bodyPr/>
          <a:lstStyle/>
          <a:p>
            <a:pPr algn="ctr"/>
            <a:r>
              <a:rPr lang="en-US"/>
              <a:t>Look at all of our resources!!!!</a:t>
            </a:r>
          </a:p>
        </p:txBody>
      </p:sp>
      <p:pic>
        <p:nvPicPr>
          <p:cNvPr id="77830" name="Picture 6" descr="MC90032622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810000"/>
            <a:ext cx="2249488" cy="2514600"/>
          </a:xfrm>
          <a:prstGeom prst="rect">
            <a:avLst/>
          </a:prstGeom>
          <a:noFill/>
        </p:spPr>
      </p:pic>
      <p:sp>
        <p:nvSpPr>
          <p:cNvPr id="77832" name="AutoShape 8"/>
          <p:cNvSpPr>
            <a:spLocks noChangeArrowheads="1"/>
          </p:cNvSpPr>
          <p:nvPr/>
        </p:nvSpPr>
        <p:spPr bwMode="auto">
          <a:xfrm>
            <a:off x="6248400" y="2362200"/>
            <a:ext cx="1981200" cy="1143000"/>
          </a:xfrm>
          <a:prstGeom prst="cloudCallout">
            <a:avLst>
              <a:gd name="adj1" fmla="val -62500"/>
              <a:gd name="adj2" fmla="val 67361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>
                <a:latin typeface="Arial" charset="0"/>
              </a:rPr>
              <a:t>Can Do’s</a:t>
            </a:r>
          </a:p>
        </p:txBody>
      </p:sp>
      <p:sp>
        <p:nvSpPr>
          <p:cNvPr id="77834" name="AutoShape 10"/>
          <p:cNvSpPr>
            <a:spLocks noChangeArrowheads="1"/>
          </p:cNvSpPr>
          <p:nvPr/>
        </p:nvSpPr>
        <p:spPr bwMode="auto">
          <a:xfrm>
            <a:off x="6172200" y="3886200"/>
            <a:ext cx="2246313" cy="1179513"/>
          </a:xfrm>
          <a:prstGeom prst="cloudCallout">
            <a:avLst>
              <a:gd name="adj1" fmla="val -69787"/>
              <a:gd name="adj2" fmla="val 78935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>
                <a:latin typeface="Arial" charset="0"/>
              </a:rPr>
              <a:t>Performance Definitions</a:t>
            </a:r>
          </a:p>
        </p:txBody>
      </p:sp>
      <p:sp>
        <p:nvSpPr>
          <p:cNvPr id="77835" name="AutoShape 11"/>
          <p:cNvSpPr>
            <a:spLocks noChangeArrowheads="1"/>
          </p:cNvSpPr>
          <p:nvPr/>
        </p:nvSpPr>
        <p:spPr bwMode="auto">
          <a:xfrm>
            <a:off x="533400" y="2438400"/>
            <a:ext cx="1981200" cy="1447800"/>
          </a:xfrm>
          <a:prstGeom prst="cloudCallout">
            <a:avLst>
              <a:gd name="adj1" fmla="val 62981"/>
              <a:gd name="adj2" fmla="val 78949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>
                <a:latin typeface="Arial" charset="0"/>
              </a:rPr>
              <a:t>ACCESS scores</a:t>
            </a:r>
          </a:p>
        </p:txBody>
      </p:sp>
      <p:sp>
        <p:nvSpPr>
          <p:cNvPr id="77836" name="AutoShape 12"/>
          <p:cNvSpPr>
            <a:spLocks noChangeArrowheads="1"/>
          </p:cNvSpPr>
          <p:nvPr/>
        </p:nvSpPr>
        <p:spPr bwMode="auto">
          <a:xfrm>
            <a:off x="4800600" y="1828800"/>
            <a:ext cx="1600200" cy="914400"/>
          </a:xfrm>
          <a:prstGeom prst="cloudCallout">
            <a:avLst>
              <a:gd name="adj1" fmla="val -53870"/>
              <a:gd name="adj2" fmla="val 19427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>
                <a:latin typeface="Arial" charset="0"/>
              </a:rPr>
              <a:t>Verbs</a:t>
            </a:r>
          </a:p>
        </p:txBody>
      </p:sp>
      <p:sp>
        <p:nvSpPr>
          <p:cNvPr id="77837" name="AutoShape 13"/>
          <p:cNvSpPr>
            <a:spLocks noChangeArrowheads="1"/>
          </p:cNvSpPr>
          <p:nvPr/>
        </p:nvSpPr>
        <p:spPr bwMode="auto">
          <a:xfrm>
            <a:off x="914400" y="4495800"/>
            <a:ext cx="1828800" cy="914400"/>
          </a:xfrm>
          <a:prstGeom prst="cloudCallout">
            <a:avLst>
              <a:gd name="adj1" fmla="val 95051"/>
              <a:gd name="adj2" fmla="val 50694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>
                <a:latin typeface="Arial" charset="0"/>
              </a:rPr>
              <a:t>Supports</a:t>
            </a:r>
          </a:p>
        </p:txBody>
      </p:sp>
      <p:sp>
        <p:nvSpPr>
          <p:cNvPr id="77838" name="AutoShape 14"/>
          <p:cNvSpPr>
            <a:spLocks noChangeArrowheads="1"/>
          </p:cNvSpPr>
          <p:nvPr/>
        </p:nvSpPr>
        <p:spPr bwMode="auto">
          <a:xfrm>
            <a:off x="2743200" y="1600200"/>
            <a:ext cx="1981200" cy="1447800"/>
          </a:xfrm>
          <a:prstGeom prst="cloudCallout">
            <a:avLst>
              <a:gd name="adj1" fmla="val 12981"/>
              <a:gd name="adj2" fmla="val 168421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>
                <a:latin typeface="Arial" charset="0"/>
              </a:rPr>
              <a:t>ESL Teachers </a:t>
            </a: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533400" y="571500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Please visit </a:t>
            </a:r>
            <a:r>
              <a:rPr lang="en-US">
                <a:hlinkClick r:id="rId3"/>
              </a:rPr>
              <a:t>www.wida.us</a:t>
            </a:r>
            <a:r>
              <a:rPr lang="en-US"/>
              <a:t> for many useful resources!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ESL Website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Training materials (including this presentation) are available on our ESL website.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Questions? Need resources?  </a:t>
            </a:r>
            <a:br>
              <a:rPr lang="en-US" sz="4000"/>
            </a:br>
            <a:r>
              <a:rPr lang="en-US" sz="4000"/>
              <a:t>We are always available to help you!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>
                <a:hlinkClick r:id="rId2"/>
              </a:rPr>
              <a:t>www.wida.us</a:t>
            </a:r>
            <a:endParaRPr lang="en-US" sz="2800"/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Our ESL website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 algn="ctr">
              <a:buFont typeface="Wingdings" pitchFamily="2" charset="2"/>
              <a:buNone/>
            </a:pPr>
            <a:r>
              <a:rPr lang="en-US" sz="2800"/>
              <a:t>Please visit our ESL website!</a:t>
            </a:r>
          </a:p>
          <a:p>
            <a:pPr algn="ctr">
              <a:buFont typeface="Wingdings" pitchFamily="2" charset="2"/>
              <a:buNone/>
            </a:pPr>
            <a:r>
              <a:rPr lang="en-US" sz="2800"/>
              <a:t>Please keep in touch!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6" name="Picture 4" descr="MC90036296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752600"/>
            <a:ext cx="5105400" cy="3138488"/>
          </a:xfrm>
          <a:prstGeom prst="rect">
            <a:avLst/>
          </a:prstGeom>
          <a:noFill/>
        </p:spPr>
      </p:pic>
      <p:pic>
        <p:nvPicPr>
          <p:cNvPr id="74757" name="Picture 5" descr="MC90043466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286000"/>
            <a:ext cx="2438400" cy="2109788"/>
          </a:xfrm>
          <a:prstGeom prst="rect">
            <a:avLst/>
          </a:prstGeom>
          <a:noFill/>
        </p:spPr>
      </p:pic>
      <p:pic>
        <p:nvPicPr>
          <p:cNvPr id="74758" name="Picture 6" descr="MC90043466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85800"/>
            <a:ext cx="1981200" cy="1714500"/>
          </a:xfrm>
          <a:prstGeom prst="rect">
            <a:avLst/>
          </a:prstGeom>
          <a:noFill/>
        </p:spPr>
      </p:pic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7010400" y="1066800"/>
            <a:ext cx="191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What can </a:t>
            </a:r>
          </a:p>
          <a:p>
            <a:r>
              <a:rPr lang="en-US">
                <a:latin typeface="Arial" charset="0"/>
              </a:rPr>
              <a:t>he do?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7239000" y="2514600"/>
            <a:ext cx="12731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How can he show his learning?</a:t>
            </a:r>
          </a:p>
        </p:txBody>
      </p:sp>
      <p:pic>
        <p:nvPicPr>
          <p:cNvPr id="74761" name="Picture 9" descr="MC90043466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0"/>
            <a:ext cx="2819400" cy="2439988"/>
          </a:xfrm>
          <a:prstGeom prst="rect">
            <a:avLst/>
          </a:prstGeom>
          <a:noFill/>
        </p:spPr>
      </p:pic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4495800" y="533400"/>
            <a:ext cx="19812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</a:rPr>
              <a:t>What language does he need to </a:t>
            </a:r>
          </a:p>
          <a:p>
            <a:r>
              <a:rPr lang="en-US" sz="1600">
                <a:latin typeface="Arial" charset="0"/>
              </a:rPr>
              <a:t>learn</a:t>
            </a:r>
            <a:r>
              <a:rPr lang="en-US">
                <a:latin typeface="Arial" charset="0"/>
              </a:rPr>
              <a:t> ____?</a:t>
            </a:r>
          </a:p>
        </p:txBody>
      </p:sp>
      <p:pic>
        <p:nvPicPr>
          <p:cNvPr id="74763" name="Picture 11" descr="MC90043466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3810000" cy="3297238"/>
          </a:xfrm>
          <a:prstGeom prst="rect">
            <a:avLst/>
          </a:prstGeom>
          <a:noFill/>
        </p:spPr>
      </p:pic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381000" y="838200"/>
            <a:ext cx="3429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How can I make </a:t>
            </a:r>
          </a:p>
          <a:p>
            <a:r>
              <a:rPr lang="en-US">
                <a:latin typeface="Arial" charset="0"/>
              </a:rPr>
              <a:t>grade level </a:t>
            </a:r>
          </a:p>
          <a:p>
            <a:r>
              <a:rPr lang="en-US">
                <a:latin typeface="Arial" charset="0"/>
              </a:rPr>
              <a:t>content </a:t>
            </a:r>
          </a:p>
          <a:p>
            <a:r>
              <a:rPr lang="en-US">
                <a:latin typeface="Arial" charset="0"/>
              </a:rPr>
              <a:t>comprehensible for my ELLs?</a:t>
            </a:r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1752600" y="5181600"/>
            <a:ext cx="5784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ACCESS scores, Can Do Descriptors, and </a:t>
            </a:r>
          </a:p>
          <a:p>
            <a:r>
              <a:rPr lang="en-US">
                <a:latin typeface="Arial" charset="0"/>
              </a:rPr>
              <a:t>Performance Definitions answer these questions for 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47800"/>
            <a:ext cx="8075613" cy="944563"/>
          </a:xfrm>
        </p:spPr>
        <p:txBody>
          <a:bodyPr/>
          <a:lstStyle/>
          <a:p>
            <a:r>
              <a:rPr lang="en-US" sz="4000"/>
              <a:t>Why should we implement WIDA Standards?</a:t>
            </a:r>
            <a:br>
              <a:rPr lang="en-US" sz="4000"/>
            </a:br>
            <a:endParaRPr lang="en-US" sz="400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058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500" b="1" u="sng">
                <a:solidFill>
                  <a:srgbClr val="FF0000"/>
                </a:solidFill>
              </a:rPr>
              <a:t>Mandated</a:t>
            </a:r>
            <a:r>
              <a:rPr lang="en-US" sz="2500"/>
              <a:t> by the NC Dept. of Education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Used as a tool for the implementation of the Common Core State and Essential Standards</a:t>
            </a:r>
          </a:p>
          <a:p>
            <a:pPr lvl="2">
              <a:lnSpc>
                <a:spcPct val="80000"/>
              </a:lnSpc>
            </a:pPr>
            <a:r>
              <a:rPr lang="en-US" sz="1800" b="1" u="sng">
                <a:solidFill>
                  <a:srgbClr val="FF0000"/>
                </a:solidFill>
              </a:rPr>
              <a:t>Every teacher with ELLs needs to weave in ELD Standards in their instruction daily.</a:t>
            </a:r>
          </a:p>
          <a:p>
            <a:pPr lvl="2">
              <a:lnSpc>
                <a:spcPct val="80000"/>
              </a:lnSpc>
            </a:pPr>
            <a:endParaRPr lang="en-US" sz="1800" b="1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500" b="1" u="sng">
                <a:solidFill>
                  <a:srgbClr val="FF0000"/>
                </a:solidFill>
              </a:rPr>
              <a:t>Supports</a:t>
            </a:r>
            <a:r>
              <a:rPr lang="en-US" sz="2500"/>
              <a:t> the teacher!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NC Teacher Evaluation </a:t>
            </a:r>
            <a:r>
              <a:rPr lang="en-US" sz="1800" b="1">
                <a:solidFill>
                  <a:srgbClr val="FF0000"/>
                </a:solidFill>
              </a:rPr>
              <a:t>Standards II and IV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Differentiation made easy! 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Assessment wall conversations will be more meaningful.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Teachers can use the language provided by WIDA to formulate measurable goals on PEPs.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            </a:t>
            </a:r>
          </a:p>
          <a:p>
            <a:pPr>
              <a:lnSpc>
                <a:spcPct val="80000"/>
              </a:lnSpc>
            </a:pPr>
            <a:r>
              <a:rPr lang="en-US" sz="2500" b="1" u="sng">
                <a:solidFill>
                  <a:srgbClr val="FF0000"/>
                </a:solidFill>
              </a:rPr>
              <a:t>Supports</a:t>
            </a:r>
            <a:r>
              <a:rPr lang="en-US" sz="2500">
                <a:solidFill>
                  <a:srgbClr val="FF0000"/>
                </a:solidFill>
              </a:rPr>
              <a:t> </a:t>
            </a:r>
            <a:r>
              <a:rPr lang="en-US" sz="2500"/>
              <a:t>all ESL students!</a:t>
            </a:r>
          </a:p>
          <a:p>
            <a:pPr>
              <a:lnSpc>
                <a:spcPct val="80000"/>
              </a:lnSpc>
            </a:pPr>
            <a:endParaRPr lang="en-US" sz="2500"/>
          </a:p>
          <a:p>
            <a:pPr>
              <a:lnSpc>
                <a:spcPct val="80000"/>
              </a:lnSpc>
            </a:pPr>
            <a:r>
              <a:rPr lang="en-US" sz="2500" b="1" u="sng">
                <a:solidFill>
                  <a:srgbClr val="FF0000"/>
                </a:solidFill>
              </a:rPr>
              <a:t>Extends</a:t>
            </a:r>
            <a:r>
              <a:rPr lang="en-US" sz="2500"/>
              <a:t> NC Falcon and the Common Core</a:t>
            </a:r>
          </a:p>
          <a:p>
            <a:pPr>
              <a:lnSpc>
                <a:spcPct val="80000"/>
              </a:lnSpc>
            </a:pPr>
            <a:endParaRPr lang="en-US" sz="2500"/>
          </a:p>
          <a:p>
            <a:pPr>
              <a:lnSpc>
                <a:spcPct val="80000"/>
              </a:lnSpc>
            </a:pPr>
            <a:endParaRPr lang="en-US" sz="2500"/>
          </a:p>
          <a:p>
            <a:pPr>
              <a:lnSpc>
                <a:spcPct val="80000"/>
              </a:lnSpc>
            </a:pPr>
            <a:endParaRPr lang="en-US" sz="2500"/>
          </a:p>
          <a:p>
            <a:pPr>
              <a:lnSpc>
                <a:spcPct val="80000"/>
              </a:lnSpc>
            </a:pPr>
            <a:endParaRPr lang="en-US" sz="2500"/>
          </a:p>
          <a:p>
            <a:pPr>
              <a:lnSpc>
                <a:spcPct val="80000"/>
              </a:lnSpc>
            </a:pPr>
            <a:endParaRPr lang="en-US" sz="2500"/>
          </a:p>
          <a:p>
            <a:pPr>
              <a:lnSpc>
                <a:spcPct val="80000"/>
              </a:lnSpc>
            </a:pPr>
            <a:endParaRPr lang="en-US" sz="2500"/>
          </a:p>
          <a:p>
            <a:pPr>
              <a:lnSpc>
                <a:spcPct val="80000"/>
              </a:lnSpc>
            </a:pPr>
            <a:endParaRPr lang="en-US" sz="25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500"/>
          </a:p>
        </p:txBody>
      </p:sp>
      <p:pic>
        <p:nvPicPr>
          <p:cNvPr id="60422" name="Picture 6" descr="MC90007874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304800"/>
            <a:ext cx="8382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NC Teacher Evaluation Process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Standard II: Teachers Establish a Respectful Environment for a Diverse Population of Students:</a:t>
            </a:r>
          </a:p>
          <a:p>
            <a:pPr lvl="1"/>
            <a:r>
              <a:rPr lang="en-US"/>
              <a:t>D.) Teacher adapt their teaching for the benefit of students with special needs.  (special language needs)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/>
              <a:t>NC Teacher Evaluation Process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0075"/>
            <a:ext cx="8229600" cy="4987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Standard IV: Teachers Facilitate Learning for Their Students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A.) Teachers know the ways in which learning takes place, and they know the appropriate levels of intellectual, physical, social, and emotional development of their students.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400"/>
              <a:t>B.) Teachers plan instruction appropriately for their students.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400"/>
              <a:t>C.) Teachers use a variety of instructional methods.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400"/>
              <a:t>D.) Teachers use a variety of methods to assess what each student has learned.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English Language Proficiency Standards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371600"/>
          <a:ext cx="8229600" cy="5199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 sz="4000"/>
              <a:t>What are the Standards?</a:t>
            </a:r>
            <a:br>
              <a:rPr lang="en-US" sz="4000"/>
            </a:br>
            <a:endParaRPr lang="en-US" sz="280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  <a:p>
            <a:endParaRPr lang="en-US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21860" name="Oval 4"/>
          <p:cNvSpPr>
            <a:spLocks noChangeArrowheads="1"/>
          </p:cNvSpPr>
          <p:nvPr/>
        </p:nvSpPr>
        <p:spPr bwMode="auto">
          <a:xfrm>
            <a:off x="2819400" y="990600"/>
            <a:ext cx="33528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b="1">
                <a:latin typeface="Arial" charset="0"/>
              </a:rPr>
              <a:t>Language Domains</a:t>
            </a:r>
            <a:r>
              <a:rPr lang="en-US">
                <a:latin typeface="Arial" charset="0"/>
              </a:rPr>
              <a:t>:</a:t>
            </a:r>
          </a:p>
          <a:p>
            <a:r>
              <a:rPr lang="en-US">
                <a:latin typeface="Arial" charset="0"/>
              </a:rPr>
              <a:t>Listening</a:t>
            </a:r>
          </a:p>
          <a:p>
            <a:r>
              <a:rPr lang="en-US">
                <a:latin typeface="Arial" charset="0"/>
              </a:rPr>
              <a:t>Speaking</a:t>
            </a:r>
          </a:p>
          <a:p>
            <a:r>
              <a:rPr lang="en-US">
                <a:latin typeface="Arial" charset="0"/>
              </a:rPr>
              <a:t>Reading </a:t>
            </a:r>
          </a:p>
          <a:p>
            <a:r>
              <a:rPr lang="en-US">
                <a:latin typeface="Arial" charset="0"/>
              </a:rPr>
              <a:t>Writing</a:t>
            </a:r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3810000" y="3581400"/>
            <a:ext cx="16764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>
                <a:latin typeface="Arial" charset="0"/>
              </a:rPr>
              <a:t>Standard:</a:t>
            </a:r>
          </a:p>
          <a:p>
            <a:r>
              <a:rPr lang="en-US" b="1" u="sng">
                <a:solidFill>
                  <a:schemeClr val="bg2"/>
                </a:solidFill>
                <a:latin typeface="Arial" charset="0"/>
              </a:rPr>
              <a:t>Language</a:t>
            </a:r>
            <a:r>
              <a:rPr lang="en-US" b="1">
                <a:solidFill>
                  <a:schemeClr val="bg2"/>
                </a:solidFill>
                <a:latin typeface="Arial" charset="0"/>
              </a:rPr>
              <a:t> of </a:t>
            </a:r>
          </a:p>
          <a:p>
            <a:r>
              <a:rPr lang="en-US" b="1">
                <a:solidFill>
                  <a:schemeClr val="bg2"/>
                </a:solidFill>
                <a:latin typeface="Arial" charset="0"/>
              </a:rPr>
              <a:t>Language </a:t>
            </a:r>
          </a:p>
          <a:p>
            <a:r>
              <a:rPr lang="en-US" b="1">
                <a:solidFill>
                  <a:schemeClr val="bg2"/>
                </a:solidFill>
                <a:latin typeface="Arial" charset="0"/>
              </a:rPr>
              <a:t>Arts</a:t>
            </a: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609600" y="2971800"/>
            <a:ext cx="1676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>
                <a:latin typeface="Arial" charset="0"/>
              </a:rPr>
              <a:t>Standards:</a:t>
            </a:r>
          </a:p>
          <a:p>
            <a:r>
              <a:rPr lang="en-US" b="1" u="sng">
                <a:solidFill>
                  <a:schemeClr val="bg2"/>
                </a:solidFill>
                <a:latin typeface="Arial" charset="0"/>
              </a:rPr>
              <a:t>Language</a:t>
            </a:r>
            <a:r>
              <a:rPr lang="en-US" b="1">
                <a:solidFill>
                  <a:schemeClr val="bg2"/>
                </a:solidFill>
                <a:latin typeface="Arial" charset="0"/>
              </a:rPr>
              <a:t> of </a:t>
            </a:r>
          </a:p>
          <a:p>
            <a:r>
              <a:rPr lang="en-US" b="1">
                <a:solidFill>
                  <a:schemeClr val="bg2"/>
                </a:solidFill>
                <a:latin typeface="Arial" charset="0"/>
              </a:rPr>
              <a:t>Science</a:t>
            </a:r>
          </a:p>
        </p:txBody>
      </p:sp>
      <p:sp>
        <p:nvSpPr>
          <p:cNvPr id="121864" name="Rectangle 8"/>
          <p:cNvSpPr>
            <a:spLocks noChangeArrowheads="1"/>
          </p:cNvSpPr>
          <p:nvPr/>
        </p:nvSpPr>
        <p:spPr bwMode="auto">
          <a:xfrm>
            <a:off x="457200" y="1066800"/>
            <a:ext cx="1524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>
                <a:latin typeface="Arial" charset="0"/>
              </a:rPr>
              <a:t>Standard:</a:t>
            </a:r>
          </a:p>
          <a:p>
            <a:r>
              <a:rPr lang="en-US" b="1" u="sng">
                <a:solidFill>
                  <a:schemeClr val="bg2"/>
                </a:solidFill>
                <a:latin typeface="Arial" charset="0"/>
              </a:rPr>
              <a:t>Language</a:t>
            </a:r>
            <a:r>
              <a:rPr lang="en-US" b="1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r>
              <a:rPr lang="en-US" b="1">
                <a:solidFill>
                  <a:schemeClr val="bg2"/>
                </a:solidFill>
                <a:latin typeface="Arial" charset="0"/>
              </a:rPr>
              <a:t>of Math</a:t>
            </a:r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6705600" y="3124200"/>
            <a:ext cx="16002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>
                <a:latin typeface="Arial" charset="0"/>
              </a:rPr>
              <a:t>Standard:</a:t>
            </a:r>
          </a:p>
          <a:p>
            <a:r>
              <a:rPr lang="en-US" b="1" u="sng">
                <a:solidFill>
                  <a:schemeClr val="bg2"/>
                </a:solidFill>
                <a:latin typeface="Arial" charset="0"/>
              </a:rPr>
              <a:t>Language</a:t>
            </a:r>
            <a:r>
              <a:rPr lang="en-US" b="1">
                <a:solidFill>
                  <a:schemeClr val="bg2"/>
                </a:solidFill>
                <a:latin typeface="Arial" charset="0"/>
              </a:rPr>
              <a:t> of</a:t>
            </a:r>
          </a:p>
          <a:p>
            <a:r>
              <a:rPr lang="en-US" b="1">
                <a:solidFill>
                  <a:schemeClr val="bg2"/>
                </a:solidFill>
                <a:latin typeface="Arial" charset="0"/>
              </a:rPr>
              <a:t>Social </a:t>
            </a:r>
          </a:p>
          <a:p>
            <a:r>
              <a:rPr lang="en-US" b="1">
                <a:solidFill>
                  <a:schemeClr val="bg2"/>
                </a:solidFill>
                <a:latin typeface="Arial" charset="0"/>
              </a:rPr>
              <a:t>Studies</a:t>
            </a:r>
          </a:p>
        </p:txBody>
      </p:sp>
      <p:sp>
        <p:nvSpPr>
          <p:cNvPr id="121866" name="Rectangle 10"/>
          <p:cNvSpPr>
            <a:spLocks noChangeArrowheads="1"/>
          </p:cNvSpPr>
          <p:nvPr/>
        </p:nvSpPr>
        <p:spPr bwMode="auto">
          <a:xfrm>
            <a:off x="6781800" y="1066800"/>
            <a:ext cx="14478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>
                <a:latin typeface="Arial" charset="0"/>
              </a:rPr>
              <a:t>Standard:</a:t>
            </a:r>
          </a:p>
          <a:p>
            <a:r>
              <a:rPr lang="en-US" b="1">
                <a:solidFill>
                  <a:schemeClr val="bg2"/>
                </a:solidFill>
                <a:latin typeface="Arial" charset="0"/>
              </a:rPr>
              <a:t>Social and </a:t>
            </a:r>
          </a:p>
          <a:p>
            <a:r>
              <a:rPr lang="en-US" b="1">
                <a:solidFill>
                  <a:schemeClr val="bg2"/>
                </a:solidFill>
                <a:latin typeface="Arial" charset="0"/>
              </a:rPr>
              <a:t>Instructional </a:t>
            </a:r>
          </a:p>
          <a:p>
            <a:r>
              <a:rPr lang="en-US" b="1" u="sng">
                <a:solidFill>
                  <a:schemeClr val="bg2"/>
                </a:solidFill>
                <a:latin typeface="Arial" charset="0"/>
              </a:rPr>
              <a:t>Language</a:t>
            </a:r>
          </a:p>
        </p:txBody>
      </p:sp>
      <p:sp>
        <p:nvSpPr>
          <p:cNvPr id="121871" name="Line 15"/>
          <p:cNvSpPr>
            <a:spLocks noChangeShapeType="1"/>
          </p:cNvSpPr>
          <p:nvPr/>
        </p:nvSpPr>
        <p:spPr bwMode="auto">
          <a:xfrm flipH="1">
            <a:off x="2133600" y="2057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72" name="Line 16"/>
          <p:cNvSpPr>
            <a:spLocks noChangeShapeType="1"/>
          </p:cNvSpPr>
          <p:nvPr/>
        </p:nvSpPr>
        <p:spPr bwMode="auto">
          <a:xfrm flipH="1">
            <a:off x="2438400" y="2667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73" name="Line 17"/>
          <p:cNvSpPr>
            <a:spLocks noChangeShapeType="1"/>
          </p:cNvSpPr>
          <p:nvPr/>
        </p:nvSpPr>
        <p:spPr bwMode="auto">
          <a:xfrm flipH="1">
            <a:off x="4648200" y="304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74" name="Line 18"/>
          <p:cNvSpPr>
            <a:spLocks noChangeShapeType="1"/>
          </p:cNvSpPr>
          <p:nvPr/>
        </p:nvSpPr>
        <p:spPr bwMode="auto">
          <a:xfrm>
            <a:off x="6019800" y="24384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75" name="Line 19"/>
          <p:cNvSpPr>
            <a:spLocks noChangeShapeType="1"/>
          </p:cNvSpPr>
          <p:nvPr/>
        </p:nvSpPr>
        <p:spPr bwMode="auto">
          <a:xfrm>
            <a:off x="6248400" y="198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21876" name="Picture 20" descr="MC90043466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1450" y="4038600"/>
            <a:ext cx="2747963" cy="2819400"/>
          </a:xfrm>
          <a:prstGeom prst="rect">
            <a:avLst/>
          </a:prstGeom>
          <a:noFill/>
        </p:spPr>
      </p:pic>
      <p:sp>
        <p:nvSpPr>
          <p:cNvPr id="121877" name="Rectangle 21"/>
          <p:cNvSpPr>
            <a:spLocks noChangeArrowheads="1"/>
          </p:cNvSpPr>
          <p:nvPr/>
        </p:nvSpPr>
        <p:spPr bwMode="auto">
          <a:xfrm>
            <a:off x="1981200" y="4419600"/>
            <a:ext cx="18288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</a:rPr>
              <a:t>What </a:t>
            </a:r>
            <a:r>
              <a:rPr lang="en-US" sz="1600">
                <a:solidFill>
                  <a:srgbClr val="FF0000"/>
                </a:solidFill>
                <a:latin typeface="Arial" charset="0"/>
              </a:rPr>
              <a:t>language</a:t>
            </a:r>
            <a:r>
              <a:rPr lang="en-US" sz="1600">
                <a:latin typeface="Arial" charset="0"/>
              </a:rPr>
              <a:t> do my students need to understand in order to learn the content?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2229</TotalTime>
  <Words>1290</Words>
  <Application>Microsoft Office PowerPoint</Application>
  <PresentationFormat>On-screen Show (4:3)</PresentationFormat>
  <Paragraphs>303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Times New Roman</vt:lpstr>
      <vt:lpstr>Wingdings</vt:lpstr>
      <vt:lpstr>Quadrant</vt:lpstr>
      <vt:lpstr>WIDA Standards   Using Language Objectives to Differentiate Instruction for ELLs</vt:lpstr>
      <vt:lpstr>What is WIDA?</vt:lpstr>
      <vt:lpstr>What is WIDA?</vt:lpstr>
      <vt:lpstr>PowerPoint Presentation</vt:lpstr>
      <vt:lpstr>Why should we implement WIDA Standards? </vt:lpstr>
      <vt:lpstr>NC Teacher Evaluation Process</vt:lpstr>
      <vt:lpstr>NC Teacher Evaluation Process</vt:lpstr>
      <vt:lpstr>English Language Proficiency Standards</vt:lpstr>
      <vt:lpstr>What are the Standards? </vt:lpstr>
      <vt:lpstr>Data Driven Instruction: Student Roster Reports</vt:lpstr>
      <vt:lpstr>Student Roster Reports: 2011 ACCESS Scores</vt:lpstr>
      <vt:lpstr>Language Proficiency Levels</vt:lpstr>
      <vt:lpstr>What are the Language Proficiency Levels?</vt:lpstr>
      <vt:lpstr>The Continuum of Second Language Acquisition</vt:lpstr>
      <vt:lpstr>What is the difference between specialized and technical vocabulary?</vt:lpstr>
      <vt:lpstr>When are students considered English language proficient?</vt:lpstr>
      <vt:lpstr>What should we expect from our students?</vt:lpstr>
      <vt:lpstr>More about Language Proficiency Levels:  </vt:lpstr>
      <vt:lpstr>Can Do Descriptors What can my student do?</vt:lpstr>
      <vt:lpstr> Now, select a student from the Student Roster Report provided.</vt:lpstr>
      <vt:lpstr>How to Create a Language Objective</vt:lpstr>
      <vt:lpstr>How to create a language objective:</vt:lpstr>
      <vt:lpstr>Creating a language objective:  step-by-step</vt:lpstr>
      <vt:lpstr>Verbs are POWERFUL! WIDA and NC FALCON</vt:lpstr>
      <vt:lpstr>Why give support?</vt:lpstr>
      <vt:lpstr>3.E.2.2 Compare Earth’s land features (including volcanoes, mountains, valleys, canyons, caverns, and islands) by using models, pictures, diagrams, and maps.</vt:lpstr>
      <vt:lpstr>PowerPoint Presentation</vt:lpstr>
      <vt:lpstr>PowerPoint Presentation</vt:lpstr>
      <vt:lpstr>1.RF.3b  Decode regularly spelled one syllable words</vt:lpstr>
      <vt:lpstr>Look at all of our resources!!!!</vt:lpstr>
      <vt:lpstr>ESL Website</vt:lpstr>
      <vt:lpstr>Questions? Need resources?   We are always available to help you!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WIDA Standards: Using Language Objectives to Differentiate Instruction for ELLs</dc:title>
  <dc:creator>Jennifer Brinkley</dc:creator>
  <cp:lastModifiedBy>student</cp:lastModifiedBy>
  <cp:revision>30</cp:revision>
  <cp:lastPrinted>2013-08-22T13:21:22Z</cp:lastPrinted>
  <dcterms:created xsi:type="dcterms:W3CDTF">2011-06-09T14:29:21Z</dcterms:created>
  <dcterms:modified xsi:type="dcterms:W3CDTF">2013-08-22T13:21:54Z</dcterms:modified>
</cp:coreProperties>
</file>