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5" r:id="rId3"/>
    <p:sldId id="266" r:id="rId4"/>
    <p:sldId id="258" r:id="rId5"/>
    <p:sldId id="261" r:id="rId6"/>
    <p:sldId id="259" r:id="rId7"/>
    <p:sldId id="260" r:id="rId8"/>
    <p:sldId id="263" r:id="rId9"/>
    <p:sldId id="262" r:id="rId10"/>
    <p:sldId id="264"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06A"/>
    <a:srgbClr val="C658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312"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5/18/12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10FC3EB-42FB-4C38-8CAE-7A1293B83421}" type="datetime1">
              <a:rPr lang="en-US" smtClean="0"/>
              <a:pPr/>
              <a:t>5/18/12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7371C1A-CAFA-43FD-A579-55B116A1448A}" type="datetime1">
              <a:rPr lang="en-US" smtClean="0"/>
              <a:pPr/>
              <a:t>5/18/12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DA1BC03-21BF-4F6B-A3BE-29C937D452B1}" type="datetime1">
              <a:rPr lang="en-US" smtClean="0"/>
              <a:pPr/>
              <a:t>5/18/12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3008867-0964-49C4-9DE5-8FBB189497BC}" type="datetime1">
              <a:rPr lang="en-US" smtClean="0"/>
              <a:pPr/>
              <a:t>5/18/12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5/18/12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151D5B8-D9C5-419F-913D-2186935717ED}" type="datetime1">
              <a:rPr lang="en-US" smtClean="0"/>
              <a:pPr/>
              <a:t>5/18/12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86F952F-F888-4FB8-9CB7-51D5F02FA3C8}" type="datetime1">
              <a:rPr lang="en-US" smtClean="0"/>
              <a:pPr/>
              <a:t>5/18/12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188DB32-6162-43C0-9325-230E0A9B0177}" type="datetime1">
              <a:rPr lang="en-US" smtClean="0"/>
              <a:pPr/>
              <a:t>5/18/12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5/18/12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5/18/12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5/18/12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610FC3EB-42FB-4C38-8CAE-7A1293B83421}" type="datetime1">
              <a:rPr lang="en-US" smtClean="0"/>
              <a:pPr/>
              <a:t>5/18/12</a:t>
            </a:fld>
            <a:endParaRPr lang="en-US" dirty="0"/>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dirty="0"/>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AC5B1FEA-406A-7749-A5C3-DDCB5F67A4C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4214648" y="2437876"/>
            <a:ext cx="4847038" cy="1828988"/>
          </a:xfrm>
          <a:solidFill>
            <a:srgbClr val="C0504D"/>
          </a:solidFill>
        </p:spPr>
        <p:txBody>
          <a:bodyPr/>
          <a:lstStyle/>
          <a:p>
            <a:r>
              <a:rPr lang="en-US" sz="3600" dirty="0" smtClean="0"/>
              <a:t>WHAT IS 21st CENTURY LITERACY?</a:t>
            </a:r>
            <a:endParaRPr lang="en-US" sz="3600" dirty="0"/>
          </a:p>
        </p:txBody>
      </p:sp>
      <p:sp>
        <p:nvSpPr>
          <p:cNvPr id="3" name="Subtitle 2"/>
          <p:cNvSpPr>
            <a:spLocks noGrp="1"/>
          </p:cNvSpPr>
          <p:nvPr>
            <p:ph type="subTitle" idx="1"/>
          </p:nvPr>
        </p:nvSpPr>
        <p:spPr>
          <a:xfrm rot="360000">
            <a:off x="4025093" y="4269804"/>
            <a:ext cx="4836456" cy="1040845"/>
          </a:xfrm>
          <a:solidFill>
            <a:srgbClr val="CCFFCC"/>
          </a:solidFill>
          <a:ln>
            <a:solidFill>
              <a:srgbClr val="008000"/>
            </a:solidFill>
          </a:ln>
        </p:spPr>
        <p:txBody>
          <a:bodyPr/>
          <a:lstStyle/>
          <a:p>
            <a:r>
              <a:rPr lang="en-US" dirty="0" smtClean="0">
                <a:solidFill>
                  <a:srgbClr val="FF6600"/>
                </a:solidFill>
              </a:rPr>
              <a:t>MARIA DELGADO</a:t>
            </a:r>
          </a:p>
          <a:p>
            <a:r>
              <a:rPr lang="en-US" dirty="0" smtClean="0">
                <a:solidFill>
                  <a:srgbClr val="FF6600"/>
                </a:solidFill>
              </a:rPr>
              <a:t>LENOIR COUNTY PUBLIC SCHOOLS</a:t>
            </a:r>
            <a:endParaRPr lang="en-US" dirty="0">
              <a:solidFill>
                <a:srgbClr val="FF6600"/>
              </a:solidFill>
            </a:endParaRPr>
          </a:p>
        </p:txBody>
      </p:sp>
      <p:pic>
        <p:nvPicPr>
          <p:cNvPr id="5" name="Picture 4"/>
          <p:cNvPicPr>
            <a:picLocks noChangeAspect="1"/>
          </p:cNvPicPr>
          <p:nvPr/>
        </p:nvPicPr>
        <p:blipFill>
          <a:blip r:embed="rId2"/>
          <a:stretch>
            <a:fillRect/>
          </a:stretch>
        </p:blipFill>
        <p:spPr>
          <a:xfrm>
            <a:off x="255264" y="1302410"/>
            <a:ext cx="2420112" cy="4395632"/>
          </a:xfrm>
          <a:prstGeom prst="rect">
            <a:avLst/>
          </a:prstGeom>
        </p:spPr>
      </p:pic>
    </p:spTree>
    <p:extLst>
      <p:ext uri="{BB962C8B-B14F-4D97-AF65-F5344CB8AC3E}">
        <p14:creationId xmlns:p14="http://schemas.microsoft.com/office/powerpoint/2010/main" val="12419938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017.JPG"/>
          <p:cNvPicPr>
            <a:picLocks noGrp="1" noChangeAspect="1"/>
          </p:cNvPicPr>
          <p:nvPr>
            <p:ph idx="1"/>
          </p:nvPr>
        </p:nvPicPr>
        <p:blipFill>
          <a:blip r:embed="rId2">
            <a:extLst>
              <a:ext uri="{28A0092B-C50C-407E-A947-70E740481C1C}">
                <a14:useLocalDpi xmlns:a14="http://schemas.microsoft.com/office/drawing/2010/main" val="0"/>
              </a:ext>
            </a:extLst>
          </a:blip>
          <a:srcRect t="15243" b="15243"/>
          <a:stretch>
            <a:fillRect/>
          </a:stretch>
        </p:blipFill>
        <p:spPr>
          <a:xfrm>
            <a:off x="0" y="139700"/>
            <a:ext cx="6540501" cy="6451600"/>
          </a:xfrm>
        </p:spPr>
      </p:pic>
      <p:sp>
        <p:nvSpPr>
          <p:cNvPr id="5" name="TextBox 4"/>
          <p:cNvSpPr txBox="1"/>
          <p:nvPr/>
        </p:nvSpPr>
        <p:spPr>
          <a:xfrm>
            <a:off x="6769100" y="596900"/>
            <a:ext cx="2082800" cy="3170099"/>
          </a:xfrm>
          <a:prstGeom prst="rect">
            <a:avLst/>
          </a:prstGeom>
          <a:noFill/>
        </p:spPr>
        <p:txBody>
          <a:bodyPr wrap="square" rtlCol="0">
            <a:spAutoFit/>
          </a:bodyPr>
          <a:lstStyle/>
          <a:p>
            <a:r>
              <a:rPr lang="en-US" sz="4000" dirty="0" smtClean="0"/>
              <a:t>Basic skills  for many types of literacy</a:t>
            </a:r>
            <a:endParaRPr lang="en-US" sz="4000" dirty="0"/>
          </a:p>
        </p:txBody>
      </p:sp>
    </p:spTree>
    <p:extLst>
      <p:ext uri="{BB962C8B-B14F-4D97-AF65-F5344CB8AC3E}">
        <p14:creationId xmlns:p14="http://schemas.microsoft.com/office/powerpoint/2010/main" val="2417498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 1: 20</a:t>
            </a:r>
            <a:r>
              <a:rPr lang="en-US" baseline="30000" dirty="0" smtClean="0"/>
              <a:t>TH</a:t>
            </a:r>
            <a:r>
              <a:rPr lang="en-US" dirty="0" smtClean="0"/>
              <a:t> CENTURY CLASSROOM</a:t>
            </a:r>
            <a:endParaRPr lang="en-US" dirty="0"/>
          </a:p>
        </p:txBody>
      </p:sp>
      <p:pic>
        <p:nvPicPr>
          <p:cNvPr id="4" name="Content Placeholder 3"/>
          <p:cNvPicPr>
            <a:picLocks noGrp="1" noChangeAspect="1"/>
          </p:cNvPicPr>
          <p:nvPr>
            <p:ph idx="1"/>
          </p:nvPr>
        </p:nvPicPr>
        <p:blipFill>
          <a:blip r:embed="rId2"/>
          <a:srcRect t="13373" b="13373"/>
          <a:stretch>
            <a:fillRect/>
          </a:stretch>
        </p:blipFill>
        <p:spPr>
          <a:xfrm>
            <a:off x="779462" y="1882588"/>
            <a:ext cx="7462837" cy="4480112"/>
          </a:xfrm>
        </p:spPr>
      </p:pic>
    </p:spTree>
    <p:extLst>
      <p:ext uri="{BB962C8B-B14F-4D97-AF65-F5344CB8AC3E}">
        <p14:creationId xmlns:p14="http://schemas.microsoft.com/office/powerpoint/2010/main" val="19101160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rcRect t="15294" b="15294"/>
          <a:stretch>
            <a:fillRect/>
          </a:stretch>
        </p:blipFill>
        <p:spPr>
          <a:xfrm>
            <a:off x="906462" y="320488"/>
            <a:ext cx="7581901" cy="4899212"/>
          </a:xfrm>
        </p:spPr>
      </p:pic>
    </p:spTree>
    <p:extLst>
      <p:ext uri="{BB962C8B-B14F-4D97-AF65-F5344CB8AC3E}">
        <p14:creationId xmlns:p14="http://schemas.microsoft.com/office/powerpoint/2010/main" val="20754518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8335" b="18335"/>
          <a:stretch>
            <a:fillRect/>
          </a:stretch>
        </p:blipFill>
        <p:spPr>
          <a:xfrm>
            <a:off x="0" y="149760"/>
            <a:ext cx="5905500" cy="5984339"/>
          </a:xfrm>
        </p:spPr>
      </p:pic>
      <p:sp>
        <p:nvSpPr>
          <p:cNvPr id="5" name="TextBox 4"/>
          <p:cNvSpPr txBox="1"/>
          <p:nvPr/>
        </p:nvSpPr>
        <p:spPr>
          <a:xfrm>
            <a:off x="5003800" y="673100"/>
            <a:ext cx="3467100" cy="1323439"/>
          </a:xfrm>
          <a:prstGeom prst="rect">
            <a:avLst/>
          </a:prstGeom>
          <a:solidFill>
            <a:schemeClr val="accent1"/>
          </a:solidFill>
        </p:spPr>
        <p:txBody>
          <a:bodyPr wrap="square" rtlCol="0">
            <a:spAutoFit/>
          </a:bodyPr>
          <a:lstStyle/>
          <a:p>
            <a:pPr algn="ctr"/>
            <a:r>
              <a:rPr lang="en-US" sz="4000" dirty="0" smtClean="0">
                <a:solidFill>
                  <a:schemeClr val="bg1"/>
                </a:solidFill>
              </a:rPr>
              <a:t>FORMATIVE  WHAT…?</a:t>
            </a:r>
            <a:endParaRPr lang="en-US" sz="4000" dirty="0">
              <a:solidFill>
                <a:schemeClr val="bg1"/>
              </a:solidFill>
            </a:endParaRPr>
          </a:p>
        </p:txBody>
      </p:sp>
      <p:pic>
        <p:nvPicPr>
          <p:cNvPr id="10" name="Picture 9"/>
          <p:cNvPicPr>
            <a:picLocks noChangeAspect="1"/>
          </p:cNvPicPr>
          <p:nvPr/>
        </p:nvPicPr>
        <p:blipFill>
          <a:blip r:embed="rId3"/>
          <a:stretch>
            <a:fillRect/>
          </a:stretch>
        </p:blipFill>
        <p:spPr>
          <a:xfrm>
            <a:off x="5410200" y="2199739"/>
            <a:ext cx="3060700" cy="3454400"/>
          </a:xfrm>
          <a:prstGeom prst="rect">
            <a:avLst/>
          </a:prstGeom>
        </p:spPr>
      </p:pic>
    </p:spTree>
    <p:extLst>
      <p:ext uri="{BB962C8B-B14F-4D97-AF65-F5344CB8AC3E}">
        <p14:creationId xmlns:p14="http://schemas.microsoft.com/office/powerpoint/2010/main" val="20433374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 2: 21</a:t>
            </a:r>
            <a:r>
              <a:rPr lang="en-US" baseline="30000" dirty="0" smtClean="0"/>
              <a:t>ST</a:t>
            </a:r>
            <a:r>
              <a:rPr lang="en-US" dirty="0" smtClean="0"/>
              <a:t> CENTURY CLASSROOM</a:t>
            </a:r>
            <a:endParaRPr lang="en-US" dirty="0"/>
          </a:p>
        </p:txBody>
      </p:sp>
      <p:pic>
        <p:nvPicPr>
          <p:cNvPr id="6" name="Content Placeholder 5"/>
          <p:cNvPicPr>
            <a:picLocks noGrp="1" noChangeAspect="1"/>
          </p:cNvPicPr>
          <p:nvPr>
            <p:ph idx="1"/>
          </p:nvPr>
        </p:nvPicPr>
        <p:blipFill>
          <a:blip r:embed="rId2"/>
          <a:srcRect t="20549" b="20549"/>
          <a:stretch>
            <a:fillRect/>
          </a:stretch>
        </p:blipFill>
        <p:spPr>
          <a:xfrm>
            <a:off x="779462" y="1882588"/>
            <a:ext cx="7581901" cy="4607112"/>
          </a:xfrm>
        </p:spPr>
      </p:pic>
      <p:sp>
        <p:nvSpPr>
          <p:cNvPr id="7" name="TextBox 6"/>
          <p:cNvSpPr txBox="1"/>
          <p:nvPr/>
        </p:nvSpPr>
        <p:spPr>
          <a:xfrm>
            <a:off x="228600" y="1882588"/>
            <a:ext cx="3098800" cy="830997"/>
          </a:xfrm>
          <a:prstGeom prst="rect">
            <a:avLst/>
          </a:prstGeom>
          <a:solidFill>
            <a:srgbClr val="F2D908"/>
          </a:solidFill>
        </p:spPr>
        <p:txBody>
          <a:bodyPr wrap="square" rtlCol="0">
            <a:spAutoFit/>
          </a:bodyPr>
          <a:lstStyle/>
          <a:p>
            <a:r>
              <a:rPr lang="en-US" sz="2400" dirty="0" smtClean="0">
                <a:solidFill>
                  <a:srgbClr val="000000"/>
                </a:solidFill>
              </a:rPr>
              <a:t>TODAY WE ARE CRITICAL THINKERS</a:t>
            </a:r>
            <a:endParaRPr lang="en-US" sz="2400" dirty="0">
              <a:solidFill>
                <a:srgbClr val="000000"/>
              </a:solidFill>
            </a:endParaRPr>
          </a:p>
        </p:txBody>
      </p:sp>
    </p:spTree>
    <p:extLst>
      <p:ext uri="{BB962C8B-B14F-4D97-AF65-F5344CB8AC3E}">
        <p14:creationId xmlns:p14="http://schemas.microsoft.com/office/powerpoint/2010/main" val="1611062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5243" b="15243"/>
          <a:stretch>
            <a:fillRect/>
          </a:stretch>
        </p:blipFill>
        <p:spPr>
          <a:xfrm>
            <a:off x="779462" y="152400"/>
            <a:ext cx="7581901" cy="6261100"/>
          </a:xfrm>
        </p:spPr>
      </p:pic>
      <p:sp>
        <p:nvSpPr>
          <p:cNvPr id="5" name="TextBox 4"/>
          <p:cNvSpPr txBox="1"/>
          <p:nvPr/>
        </p:nvSpPr>
        <p:spPr>
          <a:xfrm>
            <a:off x="1092200" y="327967"/>
            <a:ext cx="3987800" cy="461665"/>
          </a:xfrm>
          <a:prstGeom prst="rect">
            <a:avLst/>
          </a:prstGeom>
          <a:solidFill>
            <a:srgbClr val="F2D908"/>
          </a:solidFill>
        </p:spPr>
        <p:txBody>
          <a:bodyPr wrap="square" rtlCol="0">
            <a:spAutoFit/>
          </a:bodyPr>
          <a:lstStyle/>
          <a:p>
            <a:r>
              <a:rPr lang="en-US" sz="2400" dirty="0" smtClean="0">
                <a:solidFill>
                  <a:srgbClr val="000000"/>
                </a:solidFill>
              </a:rPr>
              <a:t>TODAY WE COLLABORATE</a:t>
            </a:r>
            <a:endParaRPr lang="en-US" sz="2400" dirty="0">
              <a:solidFill>
                <a:srgbClr val="000000"/>
              </a:solidFill>
            </a:endParaRPr>
          </a:p>
        </p:txBody>
      </p:sp>
    </p:spTree>
    <p:extLst>
      <p:ext uri="{BB962C8B-B14F-4D97-AF65-F5344CB8AC3E}">
        <p14:creationId xmlns:p14="http://schemas.microsoft.com/office/powerpoint/2010/main" val="10681344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25811" b="25811"/>
          <a:stretch>
            <a:fillRect/>
          </a:stretch>
        </p:blipFill>
        <p:spPr>
          <a:xfrm>
            <a:off x="779462" y="101600"/>
            <a:ext cx="7945438" cy="6388100"/>
          </a:xfrm>
        </p:spPr>
      </p:pic>
      <p:sp>
        <p:nvSpPr>
          <p:cNvPr id="5" name="TextBox 4"/>
          <p:cNvSpPr txBox="1"/>
          <p:nvPr/>
        </p:nvSpPr>
        <p:spPr>
          <a:xfrm>
            <a:off x="1841500" y="215900"/>
            <a:ext cx="5664200" cy="830997"/>
          </a:xfrm>
          <a:prstGeom prst="rect">
            <a:avLst/>
          </a:prstGeom>
          <a:solidFill>
            <a:srgbClr val="F2D908"/>
          </a:solidFill>
        </p:spPr>
        <p:txBody>
          <a:bodyPr wrap="square" rtlCol="0">
            <a:spAutoFit/>
          </a:bodyPr>
          <a:lstStyle/>
          <a:p>
            <a:pPr algn="ctr"/>
            <a:r>
              <a:rPr lang="en-US" sz="2400" b="1" dirty="0" smtClean="0">
                <a:solidFill>
                  <a:schemeClr val="bg1"/>
                </a:solidFill>
              </a:rPr>
              <a:t>TODAY WE COMMUNICATE WITH THE REST OF THE WORLD</a:t>
            </a:r>
            <a:endParaRPr lang="en-US" sz="2400" b="1" dirty="0">
              <a:solidFill>
                <a:schemeClr val="bg1"/>
              </a:solidFill>
            </a:endParaRPr>
          </a:p>
        </p:txBody>
      </p:sp>
    </p:spTree>
    <p:extLst>
      <p:ext uri="{BB962C8B-B14F-4D97-AF65-F5344CB8AC3E}">
        <p14:creationId xmlns:p14="http://schemas.microsoft.com/office/powerpoint/2010/main" val="8929348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90"/>
                </a:solidFill>
              </a:rPr>
              <a:t>DO YOU SEE THE DIFFERENCE?</a:t>
            </a:r>
            <a:endParaRPr lang="en-US" dirty="0">
              <a:solidFill>
                <a:srgbClr val="000090"/>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6" name="Picture 5"/>
          <p:cNvPicPr>
            <a:picLocks noChangeAspect="1"/>
          </p:cNvPicPr>
          <p:nvPr/>
        </p:nvPicPr>
        <p:blipFill>
          <a:blip r:embed="rId2"/>
          <a:stretch>
            <a:fillRect/>
          </a:stretch>
        </p:blipFill>
        <p:spPr>
          <a:xfrm>
            <a:off x="0" y="2447365"/>
            <a:ext cx="3657600" cy="2414016"/>
          </a:xfrm>
          <a:prstGeom prst="rect">
            <a:avLst/>
          </a:prstGeom>
        </p:spPr>
      </p:pic>
      <p:sp>
        <p:nvSpPr>
          <p:cNvPr id="7" name="TextBox 6"/>
          <p:cNvSpPr txBox="1"/>
          <p:nvPr/>
        </p:nvSpPr>
        <p:spPr>
          <a:xfrm>
            <a:off x="3771900" y="3078630"/>
            <a:ext cx="4914900" cy="1077218"/>
          </a:xfrm>
          <a:prstGeom prst="rect">
            <a:avLst/>
          </a:prstGeom>
          <a:solidFill>
            <a:srgbClr val="F2D908"/>
          </a:solidFill>
        </p:spPr>
        <p:txBody>
          <a:bodyPr wrap="square" rtlCol="0">
            <a:spAutoFit/>
          </a:bodyPr>
          <a:lstStyle/>
          <a:p>
            <a:pPr algn="ctr"/>
            <a:r>
              <a:rPr lang="en-US" sz="3200" dirty="0" smtClean="0">
                <a:solidFill>
                  <a:srgbClr val="000000"/>
                </a:solidFill>
              </a:rPr>
              <a:t>SMILE IF </a:t>
            </a:r>
            <a:r>
              <a:rPr lang="en-US" sz="3200" dirty="0" smtClean="0">
                <a:solidFill>
                  <a:srgbClr val="000000"/>
                </a:solidFill>
              </a:rPr>
              <a:t>YOUR </a:t>
            </a:r>
            <a:r>
              <a:rPr lang="en-US" sz="3200" dirty="0" smtClean="0">
                <a:solidFill>
                  <a:srgbClr val="000000"/>
                </a:solidFill>
              </a:rPr>
              <a:t>ANSWER IS  YES</a:t>
            </a:r>
            <a:endParaRPr lang="en-US" sz="3200" dirty="0">
              <a:solidFill>
                <a:srgbClr val="000000"/>
              </a:solidFill>
            </a:endParaRPr>
          </a:p>
        </p:txBody>
      </p:sp>
    </p:spTree>
    <p:extLst>
      <p:ext uri="{BB962C8B-B14F-4D97-AF65-F5344CB8AC3E}">
        <p14:creationId xmlns:p14="http://schemas.microsoft.com/office/powerpoint/2010/main" val="12894528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6"/>
            <a:ext cx="7581901" cy="5721723"/>
          </a:xfrm>
        </p:spPr>
        <p:txBody>
          <a:bodyPr/>
          <a:lstStyle/>
          <a:p>
            <a:r>
              <a:rPr lang="en-US" sz="6000" dirty="0" smtClean="0"/>
              <a:t>WHO IS INVOLVED IN THIS CHANGE?</a:t>
            </a:r>
            <a:endParaRPr lang="en-US" sz="6000" dirty="0"/>
          </a:p>
        </p:txBody>
      </p:sp>
    </p:spTree>
    <p:extLst>
      <p:ext uri="{BB962C8B-B14F-4D97-AF65-F5344CB8AC3E}">
        <p14:creationId xmlns:p14="http://schemas.microsoft.com/office/powerpoint/2010/main" val="41484408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EVERYBODY</a:t>
            </a:r>
            <a:endParaRPr lang="en-US" dirty="0"/>
          </a:p>
        </p:txBody>
      </p:sp>
      <p:sp>
        <p:nvSpPr>
          <p:cNvPr id="3" name="Content Placeholder 2"/>
          <p:cNvSpPr>
            <a:spLocks noGrp="1"/>
          </p:cNvSpPr>
          <p:nvPr>
            <p:ph idx="1"/>
          </p:nvPr>
        </p:nvSpPr>
        <p:spPr/>
        <p:txBody>
          <a:bodyPr/>
          <a:lstStyle/>
          <a:p>
            <a:pPr algn="ctr"/>
            <a:r>
              <a:rPr lang="en-US" sz="4400" dirty="0" smtClean="0">
                <a:solidFill>
                  <a:srgbClr val="CCFFCC"/>
                </a:solidFill>
              </a:rPr>
              <a:t>We are all citizens</a:t>
            </a:r>
          </a:p>
          <a:p>
            <a:pPr marL="0" indent="0">
              <a:buNone/>
            </a:pPr>
            <a:endParaRPr lang="en-US" dirty="0"/>
          </a:p>
          <a:p>
            <a:r>
              <a:rPr lang="en-US" sz="2800" dirty="0" smtClean="0"/>
              <a:t>Do your students know how to communicate with their legislators?</a:t>
            </a:r>
          </a:p>
          <a:p>
            <a:r>
              <a:rPr lang="en-US" sz="2800" dirty="0" smtClean="0"/>
              <a:t>Do they know their legislators?</a:t>
            </a:r>
            <a:endParaRPr lang="en-US" sz="2800" dirty="0"/>
          </a:p>
        </p:txBody>
      </p:sp>
    </p:spTree>
    <p:extLst>
      <p:ext uri="{BB962C8B-B14F-4D97-AF65-F5344CB8AC3E}">
        <p14:creationId xmlns:p14="http://schemas.microsoft.com/office/powerpoint/2010/main" val="4817989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0"/>
            <a:ext cx="7581901" cy="1653988"/>
          </a:xfrm>
        </p:spPr>
        <p:txBody>
          <a:bodyPr/>
          <a:lstStyle/>
          <a:p>
            <a:r>
              <a:rPr lang="en-US" dirty="0" smtClean="0">
                <a:solidFill>
                  <a:srgbClr val="FF6600"/>
                </a:solidFill>
              </a:rPr>
              <a:t>WHO?</a:t>
            </a:r>
            <a:endParaRPr lang="en-US" dirty="0">
              <a:solidFill>
                <a:srgbClr val="FF6600"/>
              </a:solidFill>
            </a:endParaRPr>
          </a:p>
        </p:txBody>
      </p:sp>
      <p:sp>
        <p:nvSpPr>
          <p:cNvPr id="3" name="Content Placeholder 2"/>
          <p:cNvSpPr>
            <a:spLocks noGrp="1"/>
          </p:cNvSpPr>
          <p:nvPr>
            <p:ph idx="1"/>
          </p:nvPr>
        </p:nvSpPr>
        <p:spPr>
          <a:xfrm>
            <a:off x="106362" y="1488888"/>
            <a:ext cx="7581901" cy="3953436"/>
          </a:xfrm>
        </p:spPr>
        <p:txBody>
          <a:bodyPr/>
          <a:lstStyle/>
          <a:p>
            <a:pPr algn="ctr"/>
            <a:r>
              <a:rPr lang="en-US" sz="4800" dirty="0" smtClean="0">
                <a:solidFill>
                  <a:srgbClr val="FFFF00"/>
                </a:solidFill>
              </a:rPr>
              <a:t>CITIZENS</a:t>
            </a:r>
          </a:p>
          <a:p>
            <a:pPr algn="ctr"/>
            <a:r>
              <a:rPr lang="en-US" dirty="0" smtClean="0"/>
              <a:t>WE ARE </a:t>
            </a:r>
            <a:r>
              <a:rPr lang="en-US" u="sng" dirty="0" smtClean="0"/>
              <a:t>ALL </a:t>
            </a:r>
            <a:r>
              <a:rPr lang="en-US" dirty="0" smtClean="0"/>
              <a:t>CITIZENS</a:t>
            </a:r>
          </a:p>
          <a:p>
            <a:pPr algn="ctr"/>
            <a:endParaRPr lang="en-US" dirty="0"/>
          </a:p>
          <a:p>
            <a:pPr marL="0" indent="0" algn="ctr">
              <a:buNone/>
            </a:pPr>
            <a:r>
              <a:rPr lang="en-US" dirty="0" smtClean="0"/>
              <a:t>DO YOU KNOW HOW TO CONTACT YOUR LEGISLATORS?</a:t>
            </a:r>
          </a:p>
          <a:p>
            <a:pPr marL="0" indent="0">
              <a:buNone/>
            </a:pPr>
            <a:endParaRPr lang="en-US" dirty="0" smtClean="0"/>
          </a:p>
          <a:p>
            <a:pPr marL="0" indent="0">
              <a:buNone/>
            </a:pPr>
            <a:endParaRPr lang="en-US" dirty="0"/>
          </a:p>
        </p:txBody>
      </p:sp>
      <p:pic>
        <p:nvPicPr>
          <p:cNvPr id="4" name="Picture 3" descr="200235995-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372" y="200937"/>
            <a:ext cx="3121256" cy="3121256"/>
          </a:xfrm>
          <a:prstGeom prst="rect">
            <a:avLst/>
          </a:prstGeom>
        </p:spPr>
      </p:pic>
    </p:spTree>
    <p:extLst>
      <p:ext uri="{BB962C8B-B14F-4D97-AF65-F5344CB8AC3E}">
        <p14:creationId xmlns:p14="http://schemas.microsoft.com/office/powerpoint/2010/main" val="35653032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362" y="729876"/>
            <a:ext cx="7581901" cy="4985123"/>
          </a:xfrm>
        </p:spPr>
        <p:txBody>
          <a:bodyPr/>
          <a:lstStyle/>
          <a:p>
            <a:r>
              <a:rPr lang="en-US" dirty="0" smtClean="0"/>
              <a:t>“the demands of 21</a:t>
            </a:r>
            <a:r>
              <a:rPr lang="en-US" baseline="30000" dirty="0" smtClean="0"/>
              <a:t>st</a:t>
            </a:r>
            <a:r>
              <a:rPr lang="en-US" dirty="0" smtClean="0"/>
              <a:t> century literacy are more complex and challenging than those of 18</a:t>
            </a:r>
            <a:r>
              <a:rPr lang="en-US" baseline="30000" dirty="0" smtClean="0"/>
              <a:t>th</a:t>
            </a:r>
            <a:r>
              <a:rPr lang="en-US" dirty="0" smtClean="0"/>
              <a:t>-century </a:t>
            </a:r>
            <a:r>
              <a:rPr lang="en-US" dirty="0" smtClean="0"/>
              <a:t>literacy…”</a:t>
            </a:r>
            <a:br>
              <a:rPr lang="en-US" dirty="0" smtClean="0"/>
            </a:br>
            <a:r>
              <a:rPr lang="en-US" sz="2400" dirty="0" err="1" smtClean="0"/>
              <a:t>Kylene</a:t>
            </a:r>
            <a:r>
              <a:rPr lang="en-US" sz="2400" dirty="0" smtClean="0"/>
              <a:t> Beers</a:t>
            </a:r>
            <a:br>
              <a:rPr lang="en-US" sz="2400" dirty="0" smtClean="0"/>
            </a:br>
            <a:r>
              <a:rPr lang="en-US" sz="2400" dirty="0" err="1" smtClean="0"/>
              <a:t>NCTEvice</a:t>
            </a:r>
            <a:r>
              <a:rPr lang="en-US" sz="2400" dirty="0" smtClean="0"/>
              <a:t> president</a:t>
            </a:r>
            <a:endParaRPr lang="en-US" sz="2400" dirty="0"/>
          </a:p>
        </p:txBody>
      </p:sp>
    </p:spTree>
    <p:extLst>
      <p:ext uri="{BB962C8B-B14F-4D97-AF65-F5344CB8AC3E}">
        <p14:creationId xmlns:p14="http://schemas.microsoft.com/office/powerpoint/2010/main" val="18749859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6"/>
            <a:ext cx="7581901" cy="5188323"/>
          </a:xfrm>
        </p:spPr>
        <p:txBody>
          <a:bodyPr/>
          <a:lstStyle/>
          <a:p>
            <a:r>
              <a:rPr lang="en-US" dirty="0" smtClean="0"/>
              <a:t/>
            </a:r>
            <a:br>
              <a:rPr lang="en-US" dirty="0" smtClean="0"/>
            </a:br>
            <a:r>
              <a:rPr lang="en-US" dirty="0"/>
              <a:t/>
            </a:r>
            <a:br>
              <a:rPr lang="en-US" dirty="0"/>
            </a:br>
            <a:r>
              <a:rPr lang="en-US" dirty="0" smtClean="0"/>
              <a:t>HOW ARE WE GOING</a:t>
            </a:r>
            <a:br>
              <a:rPr lang="en-US" dirty="0" smtClean="0"/>
            </a:br>
            <a:r>
              <a:rPr lang="en-US" dirty="0"/>
              <a:t/>
            </a:r>
            <a:br>
              <a:rPr lang="en-US" dirty="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TO DO IT?</a:t>
            </a:r>
            <a:endParaRPr lang="en-US" dirty="0"/>
          </a:p>
        </p:txBody>
      </p:sp>
      <p:pic>
        <p:nvPicPr>
          <p:cNvPr id="4" name="Picture 3" descr="IMG_00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854201"/>
            <a:ext cx="4944533" cy="3289299"/>
          </a:xfrm>
          <a:prstGeom prst="rect">
            <a:avLst/>
          </a:prstGeom>
        </p:spPr>
      </p:pic>
    </p:spTree>
    <p:extLst>
      <p:ext uri="{BB962C8B-B14F-4D97-AF65-F5344CB8AC3E}">
        <p14:creationId xmlns:p14="http://schemas.microsoft.com/office/powerpoint/2010/main" val="21334086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rcRect t="3657" b="3657"/>
          <a:stretch>
            <a:fillRect/>
          </a:stretch>
        </p:blipFill>
        <p:spPr>
          <a:xfrm>
            <a:off x="779462" y="396688"/>
            <a:ext cx="7581901" cy="3953436"/>
          </a:xfrm>
        </p:spPr>
      </p:pic>
      <p:sp>
        <p:nvSpPr>
          <p:cNvPr id="8" name="TextBox 7"/>
          <p:cNvSpPr txBox="1"/>
          <p:nvPr/>
        </p:nvSpPr>
        <p:spPr>
          <a:xfrm>
            <a:off x="1422400" y="4350124"/>
            <a:ext cx="6540500" cy="1938992"/>
          </a:xfrm>
          <a:prstGeom prst="rect">
            <a:avLst/>
          </a:prstGeom>
          <a:noFill/>
        </p:spPr>
        <p:txBody>
          <a:bodyPr wrap="square" rtlCol="0">
            <a:spAutoFit/>
          </a:bodyPr>
          <a:lstStyle/>
          <a:p>
            <a:r>
              <a:rPr lang="en-US" sz="2400" b="1" dirty="0"/>
              <a:t>The Common Core State Standards provide a consistent, clear understanding of what students are expected to learn, so teachers and parents know what they need to do to help them.</a:t>
            </a:r>
          </a:p>
        </p:txBody>
      </p:sp>
    </p:spTree>
    <p:extLst>
      <p:ext uri="{BB962C8B-B14F-4D97-AF65-F5344CB8AC3E}">
        <p14:creationId xmlns:p14="http://schemas.microsoft.com/office/powerpoint/2010/main" val="14596310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2407023"/>
          </a:xfrm>
        </p:spPr>
        <p:txBody>
          <a:bodyPr/>
          <a:lstStyle/>
          <a:p>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The standards are designed to be robust and relevant to the real world, reflecting the knowledge and skills that </a:t>
            </a:r>
            <a:r>
              <a:rPr lang="en-US" sz="3200" dirty="0"/>
              <a:t>our young people </a:t>
            </a:r>
            <a:r>
              <a:rPr lang="en-US" sz="3200" dirty="0" smtClean="0"/>
              <a:t>need </a:t>
            </a:r>
            <a:r>
              <a:rPr lang="en-US" sz="3200" dirty="0"/>
              <a:t>for success in college and careers. With American students fully prepared for the future, our communities will be best positioned to compete successfully in the global economy.</a:t>
            </a:r>
          </a:p>
        </p:txBody>
      </p:sp>
    </p:spTree>
    <p:extLst>
      <p:ext uri="{BB962C8B-B14F-4D97-AF65-F5344CB8AC3E}">
        <p14:creationId xmlns:p14="http://schemas.microsoft.com/office/powerpoint/2010/main" val="14605054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G_0083.JPG"/>
          <p:cNvPicPr>
            <a:picLocks noGrp="1" noChangeAspect="1"/>
          </p:cNvPicPr>
          <p:nvPr>
            <p:ph idx="1"/>
          </p:nvPr>
        </p:nvPicPr>
        <p:blipFill>
          <a:blip r:embed="rId2">
            <a:extLst>
              <a:ext uri="{28A0092B-C50C-407E-A947-70E740481C1C}">
                <a14:useLocalDpi xmlns:a14="http://schemas.microsoft.com/office/drawing/2010/main" val="0"/>
              </a:ext>
            </a:extLst>
          </a:blip>
          <a:srcRect t="15243" b="15243"/>
          <a:stretch>
            <a:fillRect/>
          </a:stretch>
        </p:blipFill>
        <p:spPr>
          <a:xfrm>
            <a:off x="779462" y="1364396"/>
            <a:ext cx="7581901" cy="5150703"/>
          </a:xfrm>
        </p:spPr>
      </p:pic>
      <p:sp>
        <p:nvSpPr>
          <p:cNvPr id="9" name="TextBox 8"/>
          <p:cNvSpPr txBox="1"/>
          <p:nvPr/>
        </p:nvSpPr>
        <p:spPr>
          <a:xfrm>
            <a:off x="779462" y="164068"/>
            <a:ext cx="7221538" cy="1200329"/>
          </a:xfrm>
          <a:prstGeom prst="rect">
            <a:avLst/>
          </a:prstGeom>
          <a:noFill/>
        </p:spPr>
        <p:txBody>
          <a:bodyPr wrap="square" rtlCol="0">
            <a:spAutoFit/>
          </a:bodyPr>
          <a:lstStyle/>
          <a:p>
            <a:pPr algn="ctr"/>
            <a:r>
              <a:rPr lang="en-US" sz="3600" dirty="0" smtClean="0">
                <a:solidFill>
                  <a:srgbClr val="FFF06A"/>
                </a:solidFill>
              </a:rPr>
              <a:t>TODAY WE LEARN, CREATE &amp; COLLABORATE</a:t>
            </a:r>
            <a:endParaRPr lang="en-US" sz="3600" dirty="0">
              <a:solidFill>
                <a:srgbClr val="FFF06A"/>
              </a:solidFill>
            </a:endParaRPr>
          </a:p>
        </p:txBody>
      </p:sp>
      <p:sp>
        <p:nvSpPr>
          <p:cNvPr id="10" name="TextBox 9"/>
          <p:cNvSpPr txBox="1"/>
          <p:nvPr/>
        </p:nvSpPr>
        <p:spPr>
          <a:xfrm>
            <a:off x="88900" y="6124832"/>
            <a:ext cx="2146300" cy="646331"/>
          </a:xfrm>
          <a:prstGeom prst="rect">
            <a:avLst/>
          </a:prstGeom>
          <a:solidFill>
            <a:srgbClr val="CCFFCC"/>
          </a:solidFill>
        </p:spPr>
        <p:txBody>
          <a:bodyPr wrap="square" rtlCol="0">
            <a:spAutoFit/>
          </a:bodyPr>
          <a:lstStyle/>
          <a:p>
            <a:r>
              <a:rPr lang="en-US" dirty="0" smtClean="0">
                <a:solidFill>
                  <a:schemeClr val="bg1"/>
                </a:solidFill>
              </a:rPr>
              <a:t>8</a:t>
            </a:r>
            <a:r>
              <a:rPr lang="en-US" baseline="30000" dirty="0" smtClean="0">
                <a:solidFill>
                  <a:schemeClr val="bg1"/>
                </a:solidFill>
              </a:rPr>
              <a:t>TH</a:t>
            </a:r>
            <a:r>
              <a:rPr lang="en-US" dirty="0" smtClean="0">
                <a:solidFill>
                  <a:schemeClr val="bg1"/>
                </a:solidFill>
              </a:rPr>
              <a:t> GRADERS AT WOODINGTON</a:t>
            </a:r>
            <a:endParaRPr lang="en-US" dirty="0">
              <a:solidFill>
                <a:schemeClr val="bg1"/>
              </a:solidFill>
            </a:endParaRPr>
          </a:p>
        </p:txBody>
      </p:sp>
    </p:spTree>
    <p:extLst>
      <p:ext uri="{BB962C8B-B14F-4D97-AF65-F5344CB8AC3E}">
        <p14:creationId xmlns:p14="http://schemas.microsoft.com/office/powerpoint/2010/main" val="27367577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0038.JPG"/>
          <p:cNvPicPr>
            <a:picLocks noGrp="1" noChangeAspect="1"/>
          </p:cNvPicPr>
          <p:nvPr>
            <p:ph idx="1"/>
          </p:nvPr>
        </p:nvPicPr>
        <p:blipFill>
          <a:blip r:embed="rId2">
            <a:extLst>
              <a:ext uri="{28A0092B-C50C-407E-A947-70E740481C1C}">
                <a14:useLocalDpi xmlns:a14="http://schemas.microsoft.com/office/drawing/2010/main" val="0"/>
              </a:ext>
            </a:extLst>
          </a:blip>
          <a:srcRect t="15243" b="15243"/>
          <a:stretch>
            <a:fillRect/>
          </a:stretch>
        </p:blipFill>
        <p:spPr>
          <a:xfrm>
            <a:off x="487362" y="1714500"/>
            <a:ext cx="8275638" cy="4279900"/>
          </a:xfrm>
        </p:spPr>
      </p:pic>
      <p:sp>
        <p:nvSpPr>
          <p:cNvPr id="5" name="TextBox 4"/>
          <p:cNvSpPr txBox="1"/>
          <p:nvPr/>
        </p:nvSpPr>
        <p:spPr>
          <a:xfrm>
            <a:off x="487362" y="330200"/>
            <a:ext cx="8275638" cy="1200329"/>
          </a:xfrm>
          <a:prstGeom prst="rect">
            <a:avLst/>
          </a:prstGeom>
          <a:solidFill>
            <a:schemeClr val="accent1"/>
          </a:solidFill>
        </p:spPr>
        <p:txBody>
          <a:bodyPr wrap="square" rtlCol="0">
            <a:spAutoFit/>
          </a:bodyPr>
          <a:lstStyle/>
          <a:p>
            <a:pPr algn="ctr"/>
            <a:r>
              <a:rPr lang="en-US" sz="3600" b="1" dirty="0" smtClean="0">
                <a:solidFill>
                  <a:srgbClr val="000000"/>
                </a:solidFill>
              </a:rPr>
              <a:t>21</a:t>
            </a:r>
            <a:r>
              <a:rPr lang="en-US" sz="3600" b="1" baseline="30000" dirty="0" smtClean="0">
                <a:solidFill>
                  <a:srgbClr val="000000"/>
                </a:solidFill>
              </a:rPr>
              <a:t>st</a:t>
            </a:r>
            <a:r>
              <a:rPr lang="en-US" sz="3600" b="1" dirty="0" smtClean="0">
                <a:solidFill>
                  <a:srgbClr val="000000"/>
                </a:solidFill>
              </a:rPr>
              <a:t> Century students understand other perspectives and cultures</a:t>
            </a:r>
            <a:endParaRPr lang="en-US" sz="3600" b="1" dirty="0">
              <a:solidFill>
                <a:srgbClr val="000000"/>
              </a:solidFill>
            </a:endParaRPr>
          </a:p>
        </p:txBody>
      </p:sp>
    </p:spTree>
    <p:extLst>
      <p:ext uri="{BB962C8B-B14F-4D97-AF65-F5344CB8AC3E}">
        <p14:creationId xmlns:p14="http://schemas.microsoft.com/office/powerpoint/2010/main" val="3783924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WHO?</a:t>
            </a:r>
            <a:endParaRPr lang="en-US" dirty="0">
              <a:solidFill>
                <a:schemeClr val="accent5"/>
              </a:solidFill>
            </a:endParaRPr>
          </a:p>
        </p:txBody>
      </p:sp>
      <p:sp>
        <p:nvSpPr>
          <p:cNvPr id="3" name="Content Placeholder 2"/>
          <p:cNvSpPr>
            <a:spLocks noGrp="1"/>
          </p:cNvSpPr>
          <p:nvPr>
            <p:ph idx="1"/>
          </p:nvPr>
        </p:nvSpPr>
        <p:spPr>
          <a:xfrm>
            <a:off x="411162" y="1260288"/>
            <a:ext cx="7581901" cy="4696012"/>
          </a:xfrm>
        </p:spPr>
        <p:txBody>
          <a:bodyPr>
            <a:noAutofit/>
          </a:bodyPr>
          <a:lstStyle/>
          <a:p>
            <a:pPr algn="ctr"/>
            <a:r>
              <a:rPr lang="en-US" sz="6600" dirty="0" smtClean="0"/>
              <a:t>PARENTS, CHILDREN, YOUNG AND OLD, FEMALE AND MALE.</a:t>
            </a:r>
            <a:endParaRPr lang="en-US" sz="6600" dirty="0"/>
          </a:p>
        </p:txBody>
      </p:sp>
    </p:spTree>
    <p:extLst>
      <p:ext uri="{BB962C8B-B14F-4D97-AF65-F5344CB8AC3E}">
        <p14:creationId xmlns:p14="http://schemas.microsoft.com/office/powerpoint/2010/main" val="10083150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530724"/>
          </a:xfrm>
          <a:ln>
            <a:noFill/>
          </a:ln>
        </p:spPr>
        <p:txBody>
          <a:bodyPr/>
          <a:lstStyle/>
          <a:p>
            <a:r>
              <a:rPr lang="en-US" sz="6600" dirty="0" smtClean="0">
                <a:solidFill>
                  <a:srgbClr val="C65858"/>
                </a:solidFill>
              </a:rPr>
              <a:t>WHO?</a:t>
            </a:r>
            <a:br>
              <a:rPr lang="en-US" sz="6600" dirty="0" smtClean="0">
                <a:solidFill>
                  <a:srgbClr val="C65858"/>
                </a:solidFill>
              </a:rPr>
            </a:br>
            <a:endParaRPr lang="en-US" dirty="0">
              <a:solidFill>
                <a:srgbClr val="C65858"/>
              </a:solidFill>
            </a:endParaRPr>
          </a:p>
        </p:txBody>
      </p:sp>
      <p:sp>
        <p:nvSpPr>
          <p:cNvPr id="4" name="TextBox 3"/>
          <p:cNvSpPr txBox="1"/>
          <p:nvPr/>
        </p:nvSpPr>
        <p:spPr>
          <a:xfrm>
            <a:off x="1071563" y="1311871"/>
            <a:ext cx="7289800" cy="1754327"/>
          </a:xfrm>
          <a:prstGeom prst="rect">
            <a:avLst/>
          </a:prstGeom>
          <a:noFill/>
        </p:spPr>
        <p:txBody>
          <a:bodyPr wrap="square" rtlCol="0">
            <a:spAutoFit/>
          </a:bodyPr>
          <a:lstStyle/>
          <a:p>
            <a:pPr algn="ctr"/>
            <a:r>
              <a:rPr lang="en-US" sz="5400" dirty="0" smtClean="0"/>
              <a:t>EDUCATORS &amp; STUDENTS</a:t>
            </a:r>
          </a:p>
        </p:txBody>
      </p:sp>
      <p:pic>
        <p:nvPicPr>
          <p:cNvPr id="5" name="Picture 4"/>
          <p:cNvPicPr>
            <a:picLocks noChangeAspect="1"/>
          </p:cNvPicPr>
          <p:nvPr/>
        </p:nvPicPr>
        <p:blipFill>
          <a:blip r:embed="rId2"/>
          <a:stretch>
            <a:fillRect/>
          </a:stretch>
        </p:blipFill>
        <p:spPr>
          <a:xfrm>
            <a:off x="1330419" y="3187700"/>
            <a:ext cx="993681" cy="3121256"/>
          </a:xfrm>
          <a:prstGeom prst="rect">
            <a:avLst/>
          </a:prstGeom>
        </p:spPr>
      </p:pic>
      <p:pic>
        <p:nvPicPr>
          <p:cNvPr id="6" name="Picture 5" descr="IMG_00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463" y="3898900"/>
            <a:ext cx="3081337" cy="2133600"/>
          </a:xfrm>
          <a:prstGeom prst="rect">
            <a:avLst/>
          </a:prstGeom>
        </p:spPr>
      </p:pic>
    </p:spTree>
    <p:extLst>
      <p:ext uri="{BB962C8B-B14F-4D97-AF65-F5344CB8AC3E}">
        <p14:creationId xmlns:p14="http://schemas.microsoft.com/office/powerpoint/2010/main" val="6875157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406400"/>
            <a:ext cx="7581901" cy="1653988"/>
          </a:xfrm>
        </p:spPr>
        <p:txBody>
          <a:bodyPr/>
          <a:lstStyle/>
          <a:p>
            <a:r>
              <a:rPr lang="en-US" dirty="0" smtClean="0">
                <a:solidFill>
                  <a:srgbClr val="FF6600"/>
                </a:solidFill>
              </a:rPr>
              <a:t>WHO</a:t>
            </a:r>
            <a:endParaRPr lang="en-US" dirty="0">
              <a:solidFill>
                <a:srgbClr val="FF6600"/>
              </a:solidFill>
            </a:endParaRPr>
          </a:p>
        </p:txBody>
      </p:sp>
      <p:sp>
        <p:nvSpPr>
          <p:cNvPr id="3" name="Content Placeholder 2"/>
          <p:cNvSpPr>
            <a:spLocks noGrp="1"/>
          </p:cNvSpPr>
          <p:nvPr>
            <p:ph idx="1"/>
          </p:nvPr>
        </p:nvSpPr>
        <p:spPr/>
        <p:txBody>
          <a:bodyPr>
            <a:normAutofit/>
          </a:bodyPr>
          <a:lstStyle/>
          <a:p>
            <a:r>
              <a:rPr lang="en-US" sz="6600" dirty="0" smtClean="0"/>
              <a:t>THE WORKFORCE</a:t>
            </a:r>
            <a:endParaRPr lang="en-US" sz="6600" dirty="0"/>
          </a:p>
        </p:txBody>
      </p:sp>
      <p:pic>
        <p:nvPicPr>
          <p:cNvPr id="4" name="Picture 3"/>
          <p:cNvPicPr>
            <a:picLocks noChangeAspect="1"/>
          </p:cNvPicPr>
          <p:nvPr/>
        </p:nvPicPr>
        <p:blipFill>
          <a:blip r:embed="rId2"/>
          <a:stretch>
            <a:fillRect/>
          </a:stretch>
        </p:blipFill>
        <p:spPr>
          <a:xfrm>
            <a:off x="1003300" y="3151244"/>
            <a:ext cx="2901696" cy="2882900"/>
          </a:xfrm>
          <a:prstGeom prst="rect">
            <a:avLst/>
          </a:prstGeom>
        </p:spPr>
      </p:pic>
      <p:pic>
        <p:nvPicPr>
          <p:cNvPr id="5" name="Picture 4"/>
          <p:cNvPicPr>
            <a:picLocks noChangeAspect="1"/>
          </p:cNvPicPr>
          <p:nvPr/>
        </p:nvPicPr>
        <p:blipFill>
          <a:blip r:embed="rId3"/>
          <a:stretch>
            <a:fillRect/>
          </a:stretch>
        </p:blipFill>
        <p:spPr>
          <a:xfrm>
            <a:off x="4216400" y="3151244"/>
            <a:ext cx="3657600" cy="2926080"/>
          </a:xfrm>
          <a:prstGeom prst="rect">
            <a:avLst/>
          </a:prstGeom>
        </p:spPr>
      </p:pic>
    </p:spTree>
    <p:extLst>
      <p:ext uri="{BB962C8B-B14F-4D97-AF65-F5344CB8AC3E}">
        <p14:creationId xmlns:p14="http://schemas.microsoft.com/office/powerpoint/2010/main" val="29260365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WHO</a:t>
            </a:r>
            <a:endParaRPr lang="en-US" dirty="0">
              <a:solidFill>
                <a:srgbClr val="FF6600"/>
              </a:solidFill>
            </a:endParaRPr>
          </a:p>
        </p:txBody>
      </p:sp>
      <p:sp>
        <p:nvSpPr>
          <p:cNvPr id="3" name="Content Placeholder 2"/>
          <p:cNvSpPr>
            <a:spLocks noGrp="1"/>
          </p:cNvSpPr>
          <p:nvPr>
            <p:ph idx="1"/>
          </p:nvPr>
        </p:nvSpPr>
        <p:spPr/>
        <p:txBody>
          <a:bodyPr>
            <a:noAutofit/>
          </a:bodyPr>
          <a:lstStyle/>
          <a:p>
            <a:r>
              <a:rPr lang="en-US" sz="5400" dirty="0" smtClean="0"/>
              <a:t>TEACHERS WHO USE TECHNOLOGY IN THEIR PERSONAL LIVES WILL USE IT IN THEIR CLASSES.</a:t>
            </a:r>
            <a:endParaRPr lang="en-US" sz="5400" dirty="0"/>
          </a:p>
        </p:txBody>
      </p:sp>
    </p:spTree>
    <p:extLst>
      <p:ext uri="{BB962C8B-B14F-4D97-AF65-F5344CB8AC3E}">
        <p14:creationId xmlns:p14="http://schemas.microsoft.com/office/powerpoint/2010/main" val="7255275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WHO</a:t>
            </a:r>
            <a:endParaRPr lang="en-US" dirty="0">
              <a:solidFill>
                <a:srgbClr val="FF6600"/>
              </a:solidFill>
            </a:endParaRPr>
          </a:p>
        </p:txBody>
      </p:sp>
      <p:sp>
        <p:nvSpPr>
          <p:cNvPr id="3" name="Content Placeholder 2"/>
          <p:cNvSpPr>
            <a:spLocks noGrp="1"/>
          </p:cNvSpPr>
          <p:nvPr>
            <p:ph idx="1"/>
          </p:nvPr>
        </p:nvSpPr>
        <p:spPr/>
        <p:txBody>
          <a:bodyPr>
            <a:normAutofit fontScale="92500"/>
          </a:bodyPr>
          <a:lstStyle/>
          <a:p>
            <a:r>
              <a:rPr lang="en-US" sz="5400" dirty="0" smtClean="0"/>
              <a:t>TEACHERS NEED TO BE EXPERTS IN TECHNOLOGY IN ORDER TO USE IT EFFECTIVELY IN INSTRUCTION</a:t>
            </a:r>
            <a:endParaRPr lang="en-US" sz="5400" dirty="0"/>
          </a:p>
        </p:txBody>
      </p:sp>
    </p:spTree>
    <p:extLst>
      <p:ext uri="{BB962C8B-B14F-4D97-AF65-F5344CB8AC3E}">
        <p14:creationId xmlns:p14="http://schemas.microsoft.com/office/powerpoint/2010/main" val="11573028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dirty="0" smtClean="0"/>
              <a:t>“ The illiterate of the 21</a:t>
            </a:r>
            <a:r>
              <a:rPr lang="en-US" baseline="30000" dirty="0" smtClean="0"/>
              <a:t>st</a:t>
            </a:r>
            <a:r>
              <a:rPr lang="en-US" dirty="0" smtClean="0"/>
              <a:t> century </a:t>
            </a:r>
            <a:r>
              <a:rPr lang="en-US" dirty="0" err="1" smtClean="0"/>
              <a:t>wil</a:t>
            </a:r>
            <a:r>
              <a:rPr lang="en-US" dirty="0" smtClean="0"/>
              <a:t> not be those who cannot read and write, but those who cannot learn, unlearn, and relearn.”</a:t>
            </a:r>
          </a:p>
          <a:p>
            <a:pPr marL="0" indent="0" algn="ctr">
              <a:buNone/>
            </a:pPr>
            <a:r>
              <a:rPr lang="en-US" sz="1400" dirty="0" smtClean="0"/>
              <a:t>Alvin Toffler, Rethinking the Future.</a:t>
            </a:r>
            <a:endParaRPr lang="en-US" sz="1400" dirty="0"/>
          </a:p>
        </p:txBody>
      </p:sp>
    </p:spTree>
    <p:extLst>
      <p:ext uri="{BB962C8B-B14F-4D97-AF65-F5344CB8AC3E}">
        <p14:creationId xmlns:p14="http://schemas.microsoft.com/office/powerpoint/2010/main" val="41315383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LITERACY</a:t>
            </a:r>
            <a:endParaRPr lang="en-US" dirty="0"/>
          </a:p>
        </p:txBody>
      </p:sp>
      <p:sp>
        <p:nvSpPr>
          <p:cNvPr id="3" name="Content Placeholder 2"/>
          <p:cNvSpPr>
            <a:spLocks noGrp="1"/>
          </p:cNvSpPr>
          <p:nvPr>
            <p:ph idx="1"/>
          </p:nvPr>
        </p:nvSpPr>
        <p:spPr/>
        <p:txBody>
          <a:bodyPr/>
          <a:lstStyle/>
          <a:p>
            <a:pPr algn="ctr"/>
            <a:r>
              <a:rPr lang="en-US" dirty="0" smtClean="0"/>
              <a:t>“Simply going to the library or using the Internet to find facts about a topic does little to encourage learning in an information-rich </a:t>
            </a:r>
            <a:r>
              <a:rPr lang="en-US" dirty="0" err="1" smtClean="0"/>
              <a:t>world.Real</a:t>
            </a:r>
            <a:r>
              <a:rPr lang="en-US" dirty="0" smtClean="0"/>
              <a:t> life is about problem-solving and decision-making. It is more than reporting facts”</a:t>
            </a:r>
          </a:p>
          <a:p>
            <a:pPr marL="0" indent="0" algn="ctr">
              <a:buNone/>
            </a:pPr>
            <a:r>
              <a:rPr lang="en-US" sz="1200" dirty="0" smtClean="0"/>
              <a:t>The Philadelphia Inquirer, April 20, 2000</a:t>
            </a:r>
            <a:endParaRPr lang="en-US" sz="1200" dirty="0"/>
          </a:p>
        </p:txBody>
      </p:sp>
    </p:spTree>
    <p:extLst>
      <p:ext uri="{BB962C8B-B14F-4D97-AF65-F5344CB8AC3E}">
        <p14:creationId xmlns:p14="http://schemas.microsoft.com/office/powerpoint/2010/main" val="428102260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6018</TotalTime>
  <Words>327</Words>
  <Application>Microsoft Macintosh PowerPoint</Application>
  <PresentationFormat>On-screen Show (4:3)</PresentationFormat>
  <Paragraphs>45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Orbit</vt:lpstr>
      <vt:lpstr>WHAT IS 21st CENTURY LITERACY?</vt:lpstr>
      <vt:lpstr>WHO?</vt:lpstr>
      <vt:lpstr>WHO?</vt:lpstr>
      <vt:lpstr>WHO? </vt:lpstr>
      <vt:lpstr>WHO</vt:lpstr>
      <vt:lpstr>WHO</vt:lpstr>
      <vt:lpstr>WHO</vt:lpstr>
      <vt:lpstr>PowerPoint Presentation</vt:lpstr>
      <vt:lpstr>INFORMATION LITERACY</vt:lpstr>
      <vt:lpstr>PowerPoint Presentation</vt:lpstr>
      <vt:lpstr>SCENE 1: 20TH CENTURY CLASSROOM</vt:lpstr>
      <vt:lpstr>PowerPoint Presentation</vt:lpstr>
      <vt:lpstr>PowerPoint Presentation</vt:lpstr>
      <vt:lpstr>SCENE 2: 21ST CENTURY CLASSROOM</vt:lpstr>
      <vt:lpstr>PowerPoint Presentation</vt:lpstr>
      <vt:lpstr>PowerPoint Presentation</vt:lpstr>
      <vt:lpstr>DO YOU SEE THE DIFFERENCE?</vt:lpstr>
      <vt:lpstr>WHO IS INVOLVED IN THIS CHANGE?</vt:lpstr>
      <vt:lpstr>EVERYBODY</vt:lpstr>
      <vt:lpstr>“the demands of 21st century literacy are more complex and challenging than those of 18th-century literacy…” Kylene Beers NCTEvice president</vt:lpstr>
      <vt:lpstr>  HOW ARE WE GOING       TO DO IT?</vt:lpstr>
      <vt:lpstr>PowerPoint Presentation</vt:lpstr>
      <vt:lpstr>        The standards are designed to be robust and relevant to the real world, reflecting the knowledge and skills that our young people need for success in college and careers. With American students fully prepared for the future, our communities will be best positioned to compete successfully in the global economy.</vt:lpstr>
      <vt:lpstr>PowerPoint Presentation</vt:lpstr>
      <vt:lpstr>PowerPoint Presentation</vt:lpstr>
    </vt:vector>
  </TitlesOfParts>
  <Company>Lenoir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INFORMATION LITERACY?</dc:title>
  <dc:creator>LCPS Schools</dc:creator>
  <cp:lastModifiedBy>LCPS Schools</cp:lastModifiedBy>
  <cp:revision>30</cp:revision>
  <dcterms:created xsi:type="dcterms:W3CDTF">2012-05-15T15:18:25Z</dcterms:created>
  <dcterms:modified xsi:type="dcterms:W3CDTF">2012-05-20T01:36:48Z</dcterms:modified>
</cp:coreProperties>
</file>